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67" r:id="rId2"/>
    <p:sldId id="372" r:id="rId3"/>
    <p:sldId id="378" r:id="rId4"/>
    <p:sldId id="382" r:id="rId5"/>
    <p:sldId id="381" r:id="rId6"/>
    <p:sldId id="376" r:id="rId7"/>
    <p:sldId id="433" r:id="rId8"/>
    <p:sldId id="469" r:id="rId9"/>
    <p:sldId id="470" r:id="rId10"/>
    <p:sldId id="468" r:id="rId11"/>
    <p:sldId id="471" r:id="rId12"/>
    <p:sldId id="466" r:id="rId13"/>
    <p:sldId id="472" r:id="rId14"/>
    <p:sldId id="467" r:id="rId15"/>
    <p:sldId id="473" r:id="rId16"/>
    <p:sldId id="474" r:id="rId17"/>
    <p:sldId id="475" r:id="rId18"/>
    <p:sldId id="476" r:id="rId19"/>
    <p:sldId id="477" r:id="rId20"/>
    <p:sldId id="392" r:id="rId21"/>
    <p:sldId id="391" r:id="rId22"/>
    <p:sldId id="448" r:id="rId23"/>
    <p:sldId id="454" r:id="rId24"/>
    <p:sldId id="455" r:id="rId25"/>
    <p:sldId id="450" r:id="rId26"/>
    <p:sldId id="458" r:id="rId27"/>
    <p:sldId id="480" r:id="rId28"/>
    <p:sldId id="478" r:id="rId29"/>
    <p:sldId id="482" r:id="rId30"/>
    <p:sldId id="447" r:id="rId31"/>
    <p:sldId id="439" r:id="rId32"/>
    <p:sldId id="479" r:id="rId3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chemeClr val="hlink"/>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AAAAAA"/>
    <a:srgbClr val="D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6962" autoAdjust="0"/>
    <p:restoredTop sz="64972" autoAdjust="0"/>
  </p:normalViewPr>
  <p:slideViewPr>
    <p:cSldViewPr snapToGrid="0">
      <p:cViewPr>
        <p:scale>
          <a:sx n="66" d="100"/>
          <a:sy n="66" d="100"/>
        </p:scale>
        <p:origin x="-3006" y="-306"/>
      </p:cViewPr>
      <p:guideLst>
        <p:guide orient="horz" pos="2160"/>
        <p:guide pos="2878"/>
      </p:guideLst>
    </p:cSldViewPr>
  </p:slideViewPr>
  <p:outlineViewPr>
    <p:cViewPr>
      <p:scale>
        <a:sx n="33" d="100"/>
        <a:sy n="33" d="100"/>
      </p:scale>
      <p:origin x="30" y="1206"/>
    </p:cViewPr>
  </p:outlineViewPr>
  <p:notesTextViewPr>
    <p:cViewPr>
      <p:scale>
        <a:sx n="100" d="100"/>
        <a:sy n="100" d="100"/>
      </p:scale>
      <p:origin x="0" y="0"/>
    </p:cViewPr>
  </p:notesTextViewPr>
  <p:sorterViewPr>
    <p:cViewPr>
      <p:scale>
        <a:sx n="66" d="100"/>
        <a:sy n="66" d="100"/>
      </p:scale>
      <p:origin x="0" y="1338"/>
    </p:cViewPr>
  </p:sorterViewPr>
  <p:notesViewPr>
    <p:cSldViewPr snapToGrid="0">
      <p:cViewPr varScale="1">
        <p:scale>
          <a:sx n="56" d="100"/>
          <a:sy n="56" d="100"/>
        </p:scale>
        <p:origin x="-2796" y="-90"/>
      </p:cViewPr>
      <p:guideLst>
        <p:guide orient="horz" pos="2928"/>
        <p:guide pos="220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image" Target="../media/image18.emf"/><Relationship Id="rId4" Type="http://schemas.openxmlformats.org/officeDocument/2006/relationships/image" Target="../media/image2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image" Target="../media/image29.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image" Target="../media/image2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3036888" cy="463550"/>
          </a:xfrm>
          <a:prstGeom prst="rect">
            <a:avLst/>
          </a:prstGeom>
          <a:noFill/>
          <a:ln w="9525">
            <a:noFill/>
            <a:miter lim="800000"/>
            <a:headEnd/>
            <a:tailEnd/>
          </a:ln>
          <a:effectLst/>
        </p:spPr>
        <p:txBody>
          <a:bodyPr vert="horz" wrap="square" lIns="92290" tIns="46145" rIns="92290" bIns="46145" numCol="1" anchor="t" anchorCtr="0" compatLnSpc="1">
            <a:prstTxWarp prst="textNoShape">
              <a:avLst/>
            </a:prstTxWarp>
          </a:bodyPr>
          <a:lstStyle>
            <a:lvl1pPr>
              <a:defRPr sz="1200"/>
            </a:lvl1pPr>
          </a:lstStyle>
          <a:p>
            <a:pPr>
              <a:defRPr/>
            </a:pPr>
            <a:endParaRPr lang="en-US"/>
          </a:p>
        </p:txBody>
      </p:sp>
      <p:sp>
        <p:nvSpPr>
          <p:cNvPr id="122883" name="Rectangle 3"/>
          <p:cNvSpPr>
            <a:spLocks noGrp="1" noChangeArrowheads="1"/>
          </p:cNvSpPr>
          <p:nvPr>
            <p:ph type="dt" sz="quarter" idx="1"/>
          </p:nvPr>
        </p:nvSpPr>
        <p:spPr bwMode="auto">
          <a:xfrm>
            <a:off x="3971925" y="0"/>
            <a:ext cx="3036888" cy="463550"/>
          </a:xfrm>
          <a:prstGeom prst="rect">
            <a:avLst/>
          </a:prstGeom>
          <a:noFill/>
          <a:ln w="9525">
            <a:noFill/>
            <a:miter lim="800000"/>
            <a:headEnd/>
            <a:tailEnd/>
          </a:ln>
          <a:effectLst/>
        </p:spPr>
        <p:txBody>
          <a:bodyPr vert="horz" wrap="square" lIns="92290" tIns="46145" rIns="92290" bIns="46145" numCol="1" anchor="t" anchorCtr="0" compatLnSpc="1">
            <a:prstTxWarp prst="textNoShape">
              <a:avLst/>
            </a:prstTxWarp>
          </a:bodyPr>
          <a:lstStyle>
            <a:lvl1pPr algn="r">
              <a:defRPr sz="1200"/>
            </a:lvl1pPr>
          </a:lstStyle>
          <a:p>
            <a:pPr>
              <a:defRPr/>
            </a:pPr>
            <a:endParaRPr lang="en-US"/>
          </a:p>
        </p:txBody>
      </p:sp>
      <p:sp>
        <p:nvSpPr>
          <p:cNvPr id="122884" name="Rectangle 4"/>
          <p:cNvSpPr>
            <a:spLocks noGrp="1" noChangeArrowheads="1"/>
          </p:cNvSpPr>
          <p:nvPr>
            <p:ph type="ftr" sz="quarter" idx="2"/>
          </p:nvPr>
        </p:nvSpPr>
        <p:spPr bwMode="auto">
          <a:xfrm>
            <a:off x="0" y="8831263"/>
            <a:ext cx="3036888" cy="463550"/>
          </a:xfrm>
          <a:prstGeom prst="rect">
            <a:avLst/>
          </a:prstGeom>
          <a:noFill/>
          <a:ln w="9525">
            <a:noFill/>
            <a:miter lim="800000"/>
            <a:headEnd/>
            <a:tailEnd/>
          </a:ln>
          <a:effectLst/>
        </p:spPr>
        <p:txBody>
          <a:bodyPr vert="horz" wrap="square" lIns="92290" tIns="46145" rIns="92290" bIns="46145" numCol="1" anchor="b" anchorCtr="0" compatLnSpc="1">
            <a:prstTxWarp prst="textNoShape">
              <a:avLst/>
            </a:prstTxWarp>
          </a:bodyPr>
          <a:lstStyle>
            <a:lvl1pPr>
              <a:defRPr sz="1200"/>
            </a:lvl1pPr>
          </a:lstStyle>
          <a:p>
            <a:pPr>
              <a:defRPr/>
            </a:pPr>
            <a:endParaRPr lang="en-US"/>
          </a:p>
        </p:txBody>
      </p:sp>
      <p:sp>
        <p:nvSpPr>
          <p:cNvPr id="122885" name="Rectangle 5"/>
          <p:cNvSpPr>
            <a:spLocks noGrp="1" noChangeArrowheads="1"/>
          </p:cNvSpPr>
          <p:nvPr>
            <p:ph type="sldNum" sz="quarter" idx="3"/>
          </p:nvPr>
        </p:nvSpPr>
        <p:spPr bwMode="auto">
          <a:xfrm>
            <a:off x="3971925" y="8831263"/>
            <a:ext cx="3036888" cy="463550"/>
          </a:xfrm>
          <a:prstGeom prst="rect">
            <a:avLst/>
          </a:prstGeom>
          <a:noFill/>
          <a:ln w="9525">
            <a:noFill/>
            <a:miter lim="800000"/>
            <a:headEnd/>
            <a:tailEnd/>
          </a:ln>
          <a:effectLst/>
        </p:spPr>
        <p:txBody>
          <a:bodyPr vert="horz" wrap="square" lIns="92290" tIns="46145" rIns="92290" bIns="46145" numCol="1" anchor="b" anchorCtr="0" compatLnSpc="1">
            <a:prstTxWarp prst="textNoShape">
              <a:avLst/>
            </a:prstTxWarp>
          </a:bodyPr>
          <a:lstStyle>
            <a:lvl1pPr algn="r">
              <a:defRPr sz="1200"/>
            </a:lvl1pPr>
          </a:lstStyle>
          <a:p>
            <a:pPr>
              <a:defRPr/>
            </a:pPr>
            <a:fld id="{C04E1B66-64FB-48D0-944C-95C6C83DC95B}" type="slidenum">
              <a:rPr lang="en-US"/>
              <a:pPr>
                <a:defRPr/>
              </a:pPr>
              <a:t>‹#›</a:t>
            </a:fld>
            <a:endParaRPr lang="en-US"/>
          </a:p>
        </p:txBody>
      </p:sp>
    </p:spTree>
    <p:extLst>
      <p:ext uri="{BB962C8B-B14F-4D97-AF65-F5344CB8AC3E}">
        <p14:creationId xmlns:p14="http://schemas.microsoft.com/office/powerpoint/2010/main" val="6611562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0"/>
            <a:ext cx="3036888" cy="463550"/>
          </a:xfrm>
          <a:prstGeom prst="rect">
            <a:avLst/>
          </a:prstGeom>
          <a:noFill/>
          <a:ln w="9525">
            <a:noFill/>
            <a:miter lim="800000"/>
            <a:headEnd/>
            <a:tailEnd/>
          </a:ln>
          <a:effectLst/>
        </p:spPr>
        <p:txBody>
          <a:bodyPr vert="horz" wrap="square" lIns="92290" tIns="46145" rIns="92290" bIns="46145" numCol="1" anchor="t" anchorCtr="0" compatLnSpc="1">
            <a:prstTxWarp prst="textNoShape">
              <a:avLst/>
            </a:prstTxWarp>
          </a:bodyPr>
          <a:lstStyle>
            <a:lvl1pPr>
              <a:defRPr sz="1200"/>
            </a:lvl1pPr>
          </a:lstStyle>
          <a:p>
            <a:pPr>
              <a:defRPr/>
            </a:pPr>
            <a:endParaRPr lang="en-US"/>
          </a:p>
        </p:txBody>
      </p:sp>
      <p:sp>
        <p:nvSpPr>
          <p:cNvPr id="121859" name="Rectangle 3"/>
          <p:cNvSpPr>
            <a:spLocks noGrp="1" noChangeArrowheads="1"/>
          </p:cNvSpPr>
          <p:nvPr>
            <p:ph type="dt" idx="1"/>
          </p:nvPr>
        </p:nvSpPr>
        <p:spPr bwMode="auto">
          <a:xfrm>
            <a:off x="3971925" y="0"/>
            <a:ext cx="3036888" cy="463550"/>
          </a:xfrm>
          <a:prstGeom prst="rect">
            <a:avLst/>
          </a:prstGeom>
          <a:noFill/>
          <a:ln w="9525">
            <a:noFill/>
            <a:miter lim="800000"/>
            <a:headEnd/>
            <a:tailEnd/>
          </a:ln>
          <a:effectLst/>
        </p:spPr>
        <p:txBody>
          <a:bodyPr vert="horz" wrap="square" lIns="92290" tIns="46145" rIns="92290" bIns="46145" numCol="1" anchor="t" anchorCtr="0" compatLnSpc="1">
            <a:prstTxWarp prst="textNoShape">
              <a:avLst/>
            </a:prstTxWarp>
          </a:bodyPr>
          <a:lstStyle>
            <a:lvl1pPr algn="r">
              <a:defRPr sz="120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121861"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2290" tIns="46145" rIns="92290" bIns="4614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1862" name="Rectangle 6"/>
          <p:cNvSpPr>
            <a:spLocks noGrp="1" noChangeArrowheads="1"/>
          </p:cNvSpPr>
          <p:nvPr>
            <p:ph type="ftr" sz="quarter" idx="4"/>
          </p:nvPr>
        </p:nvSpPr>
        <p:spPr bwMode="auto">
          <a:xfrm>
            <a:off x="0" y="8831263"/>
            <a:ext cx="3036888" cy="463550"/>
          </a:xfrm>
          <a:prstGeom prst="rect">
            <a:avLst/>
          </a:prstGeom>
          <a:noFill/>
          <a:ln w="9525">
            <a:noFill/>
            <a:miter lim="800000"/>
            <a:headEnd/>
            <a:tailEnd/>
          </a:ln>
          <a:effectLst/>
        </p:spPr>
        <p:txBody>
          <a:bodyPr vert="horz" wrap="square" lIns="92290" tIns="46145" rIns="92290" bIns="46145" numCol="1" anchor="b" anchorCtr="0" compatLnSpc="1">
            <a:prstTxWarp prst="textNoShape">
              <a:avLst/>
            </a:prstTxWarp>
          </a:bodyPr>
          <a:lstStyle>
            <a:lvl1pPr>
              <a:defRPr sz="1200"/>
            </a:lvl1pPr>
          </a:lstStyle>
          <a:p>
            <a:pPr>
              <a:defRPr/>
            </a:pPr>
            <a:endParaRPr lang="en-US"/>
          </a:p>
        </p:txBody>
      </p:sp>
      <p:sp>
        <p:nvSpPr>
          <p:cNvPr id="121863" name="Rectangle 7"/>
          <p:cNvSpPr>
            <a:spLocks noGrp="1" noChangeArrowheads="1"/>
          </p:cNvSpPr>
          <p:nvPr>
            <p:ph type="sldNum" sz="quarter" idx="5"/>
          </p:nvPr>
        </p:nvSpPr>
        <p:spPr bwMode="auto">
          <a:xfrm>
            <a:off x="3971925" y="8831263"/>
            <a:ext cx="3036888" cy="463550"/>
          </a:xfrm>
          <a:prstGeom prst="rect">
            <a:avLst/>
          </a:prstGeom>
          <a:noFill/>
          <a:ln w="9525">
            <a:noFill/>
            <a:miter lim="800000"/>
            <a:headEnd/>
            <a:tailEnd/>
          </a:ln>
          <a:effectLst/>
        </p:spPr>
        <p:txBody>
          <a:bodyPr vert="horz" wrap="square" lIns="92290" tIns="46145" rIns="92290" bIns="46145" numCol="1" anchor="b" anchorCtr="0" compatLnSpc="1">
            <a:prstTxWarp prst="textNoShape">
              <a:avLst/>
            </a:prstTxWarp>
          </a:bodyPr>
          <a:lstStyle>
            <a:lvl1pPr algn="r">
              <a:defRPr sz="1200"/>
            </a:lvl1pPr>
          </a:lstStyle>
          <a:p>
            <a:pPr>
              <a:defRPr/>
            </a:pPr>
            <a:fld id="{AA4B3C1A-A7C7-4360-AD9D-A478857738AE}" type="slidenum">
              <a:rPr lang="en-US"/>
              <a:pPr>
                <a:defRPr/>
              </a:pPr>
              <a:t>‹#›</a:t>
            </a:fld>
            <a:endParaRPr lang="en-US"/>
          </a:p>
        </p:txBody>
      </p:sp>
    </p:spTree>
    <p:extLst>
      <p:ext uri="{BB962C8B-B14F-4D97-AF65-F5344CB8AC3E}">
        <p14:creationId xmlns:p14="http://schemas.microsoft.com/office/powerpoint/2010/main" val="36774513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a:ln/>
        </p:spPr>
      </p:sp>
      <p:sp>
        <p:nvSpPr>
          <p:cNvPr id="16386" name="Rectangle 3"/>
          <p:cNvSpPr>
            <a:spLocks noGrp="1" noChangeArrowheads="1"/>
          </p:cNvSpPr>
          <p:nvPr>
            <p:ph type="body" idx="1"/>
          </p:nvPr>
        </p:nvSpPr>
        <p:spPr>
          <a:noFill/>
          <a:ln/>
        </p:spPr>
        <p:txBody>
          <a:bodyPr/>
          <a:lstStyle/>
          <a:p>
            <a:r>
              <a:rPr lang="en-US" dirty="0" smtClean="0"/>
              <a:t>Hello,</a:t>
            </a:r>
            <a:r>
              <a:rPr lang="en-US" baseline="0" dirty="0" smtClean="0"/>
              <a:t> my name is Kevin Duke and I am an analog applications engineer for the precision DAC group. Thanks for joining us for this deep dive session.</a:t>
            </a:r>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we’ll look at some simple two-quadrant</a:t>
            </a:r>
            <a:r>
              <a:rPr lang="en-US" baseline="0" dirty="0" smtClean="0"/>
              <a:t> MDAC circuits with static reference inputs.</a:t>
            </a:r>
          </a:p>
          <a:p>
            <a:endParaRPr lang="en-US" baseline="0" dirty="0" smtClean="0"/>
          </a:p>
          <a:p>
            <a:r>
              <a:rPr lang="en-US" dirty="0" smtClean="0"/>
              <a:t>With this basic</a:t>
            </a:r>
            <a:r>
              <a:rPr lang="en-US" baseline="0" dirty="0" smtClean="0"/>
              <a:t> circuit, we have a positive reference source with a single supply buffer driving the MDAC reference input. The output is the standard </a:t>
            </a:r>
            <a:r>
              <a:rPr lang="en-US" baseline="0" dirty="0" err="1" smtClean="0"/>
              <a:t>transimpedance</a:t>
            </a:r>
            <a:r>
              <a:rPr lang="en-US" baseline="0" dirty="0" smtClean="0"/>
              <a:t> stage and the output voltage is negative. In most applications, an inverted output with respect to the reference is not desired. </a:t>
            </a:r>
          </a:p>
          <a:p>
            <a:endParaRPr lang="en-US" baseline="0" dirty="0" smtClean="0"/>
          </a:p>
          <a:p>
            <a:r>
              <a:rPr lang="en-US" b="1" baseline="0" dirty="0" smtClean="0"/>
              <a:t>(CLICK) </a:t>
            </a:r>
            <a:r>
              <a:rPr lang="en-US" b="0" baseline="0" dirty="0" smtClean="0"/>
              <a:t>The most straightforward solution to this polarity problem is to add an inverting amplifier stage to the output. The downside of course is that we had to buy another op amp and two resistors. The tolerance of the resistors and the performance of the additional op amp will degrade system performance.</a:t>
            </a:r>
          </a:p>
          <a:p>
            <a:endParaRPr lang="en-US" b="0" baseline="0" dirty="0" smtClean="0"/>
          </a:p>
          <a:p>
            <a:r>
              <a:rPr lang="en-US" b="1" baseline="0" dirty="0" smtClean="0"/>
              <a:t>(CLICK) </a:t>
            </a:r>
            <a:r>
              <a:rPr lang="en-US" b="0" baseline="0" dirty="0" smtClean="0"/>
              <a:t>An alternative is to move the inverting stage to the reference input. We already had a reference buffer in the original schematic, so all we had to add to get a positive output voltage was two resistors. The resistor tolerances still have an impact on this system and will degrade performance. </a:t>
            </a:r>
          </a:p>
          <a:p>
            <a:endParaRPr lang="en-US" b="0" baseline="0" dirty="0" smtClean="0"/>
          </a:p>
          <a:p>
            <a:r>
              <a:rPr lang="en-US" b="1" dirty="0" smtClean="0"/>
              <a:t>(CLICK)</a:t>
            </a:r>
            <a:r>
              <a:rPr lang="en-US" b="1" baseline="0" dirty="0" smtClean="0"/>
              <a:t> </a:t>
            </a:r>
            <a:r>
              <a:rPr lang="en-US" b="0" baseline="0" dirty="0" smtClean="0"/>
              <a:t>This design gets around adding another op amp and adding any additional components. In this circuit the reference source GND is connected to the output of an op amp. The reference output voltage is applied to the inverting input terminal of the op amp and the op amp non-inverting terminal is connected to GND. In order to drive the inverting input to GND the op amp will drive the reference source’s GND pin to negative REFOUT, causing 0V to appear at the inverting input.</a:t>
            </a:r>
          </a:p>
          <a:p>
            <a:endParaRPr lang="en-US" b="0" baseline="0" dirty="0" smtClean="0"/>
          </a:p>
          <a:p>
            <a:r>
              <a:rPr lang="en-US" b="0" baseline="0" dirty="0" smtClean="0"/>
              <a:t>This solution has it’s limitations and may not fit in all systems, but when applicable this is the most accurate solution.</a:t>
            </a:r>
          </a:p>
          <a:p>
            <a:endParaRPr lang="en-US" b="0" baseline="0" dirty="0" smtClean="0"/>
          </a:p>
          <a:p>
            <a:r>
              <a:rPr lang="en-US" b="0" baseline="0" dirty="0" smtClean="0"/>
              <a:t>Any of these circuits are considered two-quadrant MDAC configurations. </a:t>
            </a:r>
            <a:endParaRPr lang="en-US" b="1"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E234537A-DF06-40E9-9A9E-8B0BA2F37AF3}"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typical four-quadrant</a:t>
            </a:r>
            <a:r>
              <a:rPr lang="en-US" baseline="0" dirty="0" smtClean="0"/>
              <a:t> design is comprised of </a:t>
            </a:r>
            <a:r>
              <a:rPr lang="en-US" b="1" baseline="0" dirty="0" smtClean="0"/>
              <a:t>(CLICK) </a:t>
            </a:r>
            <a:r>
              <a:rPr lang="en-US" baseline="0" dirty="0" smtClean="0"/>
              <a:t>the same basic two-quadrant circuit we looked at on the previous slide </a:t>
            </a:r>
            <a:r>
              <a:rPr lang="en-US" b="1" baseline="0" dirty="0" smtClean="0"/>
              <a:t>(CLICK)</a:t>
            </a:r>
            <a:r>
              <a:rPr lang="en-US" baseline="0" dirty="0" smtClean="0"/>
              <a:t> followed by a summing amplifier stage to provide gain and offset. </a:t>
            </a:r>
          </a:p>
          <a:p>
            <a:endParaRPr lang="en-US" baseline="0" dirty="0" smtClean="0"/>
          </a:p>
          <a:p>
            <a:r>
              <a:rPr lang="en-US" baseline="0" dirty="0" smtClean="0"/>
              <a:t>When RG2 and RFB2 are equal and RG1 is half of RG2 the output swings symmetrically about the reference. In this case it’s usually not as desirable to do anything to invert the reference input. With a positive reference in this circuit the output swings from negative </a:t>
            </a:r>
            <a:r>
              <a:rPr lang="en-US" baseline="0" dirty="0" err="1" smtClean="0"/>
              <a:t>Vref</a:t>
            </a:r>
            <a:r>
              <a:rPr lang="en-US" baseline="0" dirty="0" smtClean="0"/>
              <a:t> to positive </a:t>
            </a:r>
            <a:r>
              <a:rPr lang="en-US" baseline="0" dirty="0" err="1" smtClean="0"/>
              <a:t>Vref</a:t>
            </a:r>
            <a:r>
              <a:rPr lang="en-US" baseline="0" dirty="0" smtClean="0"/>
              <a:t> as the DAC code is increased, which is the most intuitive configuration for most applications.</a:t>
            </a:r>
          </a:p>
          <a:p>
            <a:endParaRPr lang="en-US" baseline="0" dirty="0" smtClean="0"/>
          </a:p>
          <a:p>
            <a:r>
              <a:rPr lang="en-US" baseline="0" dirty="0" smtClean="0"/>
              <a:t>This circuit does depend on resistor tolerances to have success, but there isn’t any work around for this issue. Some devices, however, do provide these resistors on silicon – such as the DAC8822, which can ease the burden of purchasing high tolerance resistors.</a:t>
            </a:r>
          </a:p>
          <a:p>
            <a:endParaRPr lang="en-US" baseline="0" dirty="0" smtClean="0"/>
          </a:p>
        </p:txBody>
      </p:sp>
      <p:sp>
        <p:nvSpPr>
          <p:cNvPr id="4" name="Slide Number Placeholder 3"/>
          <p:cNvSpPr>
            <a:spLocks noGrp="1"/>
          </p:cNvSpPr>
          <p:nvPr>
            <p:ph type="sldNum" sz="quarter" idx="10"/>
          </p:nvPr>
        </p:nvSpPr>
        <p:spPr/>
        <p:txBody>
          <a:bodyPr/>
          <a:lstStyle/>
          <a:p>
            <a:fld id="{E234537A-DF06-40E9-9A9E-8B0BA2F37AF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Regardless of if you’re designing a two-quadrant or four-quadrant MDAC circuit, you need a </a:t>
            </a:r>
            <a:r>
              <a:rPr lang="en-US" baseline="0" dirty="0" err="1" smtClean="0"/>
              <a:t>transimpedance</a:t>
            </a:r>
            <a:r>
              <a:rPr lang="en-US" baseline="0" dirty="0" smtClean="0"/>
              <a:t> stage to convert the DAC output into a voltage, but what parameters are important for selecting this amplifier?</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In most MDAC datasheets across the industry, you’ll find something in the theory of operation section that looks like this </a:t>
            </a:r>
            <a:r>
              <a:rPr lang="en-US" b="1" baseline="0" dirty="0" smtClean="0"/>
              <a:t>(CLICK)</a:t>
            </a:r>
            <a:r>
              <a:rPr lang="en-US" b="0" baseline="0" dirty="0" smtClean="0"/>
              <a:t>. This excerpt from the DAC8811 datasheet says that the external </a:t>
            </a:r>
            <a:r>
              <a:rPr lang="en-US" b="0" baseline="0" dirty="0" err="1" smtClean="0"/>
              <a:t>transimpedance</a:t>
            </a:r>
            <a:r>
              <a:rPr lang="en-US" b="0" baseline="0" dirty="0" smtClean="0"/>
              <a:t> amplifier must have sufficiently low input offset voltage such that the amplifier offset is not modulated by MDAC </a:t>
            </a:r>
            <a:r>
              <a:rPr lang="en-US" b="0" baseline="0" dirty="0" err="1" smtClean="0"/>
              <a:t>Iout</a:t>
            </a:r>
            <a:r>
              <a:rPr lang="en-US" b="0" baseline="0" dirty="0" smtClean="0"/>
              <a:t> impedance changes. This effect means that amplifiers with large input offset voltage can produce INL errors.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0" baseline="0" dirty="0" smtClean="0"/>
              <a:t>So we know we need to get an amplifier with low </a:t>
            </a:r>
            <a:r>
              <a:rPr lang="en-US" b="0" baseline="0" dirty="0" err="1" smtClean="0"/>
              <a:t>Vos</a:t>
            </a:r>
            <a:r>
              <a:rPr lang="en-US" b="0" baseline="0" dirty="0" smtClean="0"/>
              <a:t>, but how low? And, are there any other </a:t>
            </a:r>
            <a:r>
              <a:rPr lang="en-US" b="0" baseline="0" dirty="0" err="1" smtClean="0"/>
              <a:t>specificaitons</a:t>
            </a:r>
            <a:r>
              <a:rPr lang="en-US" b="0" baseline="0" dirty="0" smtClean="0"/>
              <a:t> we should care about? </a:t>
            </a:r>
            <a:r>
              <a:rPr lang="en-US" b="1" baseline="0" dirty="0" smtClean="0"/>
              <a:t>(CLICK) </a:t>
            </a:r>
            <a:r>
              <a:rPr lang="en-US" b="0" baseline="0" dirty="0" smtClean="0"/>
              <a:t>To answer these questions we created a TI Design about designing a +/-10V 4-Quadrant MDAC circuit. Remember that a 4-quadrant circuit is just a 2-quadrant circuit with an additional summing stage, so this document also can help design 2-quadrant circuits.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0"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Before we jump into the TI Design, lets look at what happens when an MDAC is paired with an amplifier with large input offset voltage in a simple TINA-TI simulation.</a:t>
            </a:r>
          </a:p>
          <a:p>
            <a:endParaRPr lang="en-US" dirty="0"/>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12</a:t>
            </a:fld>
            <a:endParaRPr lang="en-US"/>
          </a:p>
        </p:txBody>
      </p:sp>
    </p:spTree>
    <p:extLst>
      <p:ext uri="{BB962C8B-B14F-4D97-AF65-F5344CB8AC3E}">
        <p14:creationId xmlns:p14="http://schemas.microsoft.com/office/powerpoint/2010/main" val="886928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simple example we have a 2-bit</a:t>
            </a:r>
            <a:r>
              <a:rPr lang="en-US" baseline="0" dirty="0" smtClean="0"/>
              <a:t> MDAC in a two-quadrant configuration. The output codes step from 0 to -3.75V and the LSB sizes between each step are all the same and equal to -1.25V. It is perfectly linear.</a:t>
            </a:r>
          </a:p>
          <a:p>
            <a:endParaRPr lang="en-US" baseline="0" dirty="0" smtClean="0"/>
          </a:p>
          <a:p>
            <a:r>
              <a:rPr lang="en-US" b="1" baseline="0" dirty="0" smtClean="0"/>
              <a:t>(CLICK) </a:t>
            </a:r>
            <a:r>
              <a:rPr lang="en-US" b="0" baseline="0" dirty="0" smtClean="0"/>
              <a:t>If a 1V battery is added between GND and the non-inverting terminal of the op amp we can simulate an amplifier with excessive input offset voltage. In this case we see the output step from -1V to -5.625V. We certainly expected to see the output range skewed by the input offset voltage of the </a:t>
            </a:r>
            <a:r>
              <a:rPr lang="en-US" b="0" baseline="0" dirty="0" err="1" smtClean="0"/>
              <a:t>transimpedance</a:t>
            </a:r>
            <a:r>
              <a:rPr lang="en-US" b="0" baseline="0" dirty="0" smtClean="0"/>
              <a:t> amplifier, but we also see that the LSB step size between each code changes. This system is non-linear due to the input offset voltage of the </a:t>
            </a:r>
            <a:r>
              <a:rPr lang="en-US" b="0" baseline="0" dirty="0" err="1" smtClean="0"/>
              <a:t>transimpedance</a:t>
            </a:r>
            <a:r>
              <a:rPr lang="en-US" b="0" baseline="0" dirty="0" smtClean="0"/>
              <a:t> amplifier being modulated by the MDAC </a:t>
            </a:r>
            <a:r>
              <a:rPr lang="en-US" b="0" baseline="0" dirty="0" err="1" smtClean="0"/>
              <a:t>Iout</a:t>
            </a:r>
            <a:r>
              <a:rPr lang="en-US" b="0" baseline="0" dirty="0" smtClean="0"/>
              <a:t> impedance.</a:t>
            </a:r>
          </a:p>
          <a:p>
            <a:endParaRPr lang="en-US" b="0" baseline="0" dirty="0" smtClean="0"/>
          </a:p>
          <a:p>
            <a:r>
              <a:rPr lang="en-US" b="0" baseline="0" dirty="0" smtClean="0"/>
              <a:t>This is simple to digest for a 2-bit MDAC, but what about for a more realistic 16-bit MDAC? What if that MDAC also has segmentation implemented? In these cases it isn’t as trivial to determine the impact of the amplifiers input offset voltage, especially if the amplifier has a more realistic input offset voltage spec.</a:t>
            </a:r>
            <a:endParaRPr lang="en-US" b="1" dirty="0"/>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13</a:t>
            </a:fld>
            <a:endParaRPr lang="en-US"/>
          </a:p>
        </p:txBody>
      </p:sp>
    </p:spTree>
    <p:extLst>
      <p:ext uri="{BB962C8B-B14F-4D97-AF65-F5344CB8AC3E}">
        <p14:creationId xmlns:p14="http://schemas.microsoft.com/office/powerpoint/2010/main" val="27741213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figure here models the </a:t>
            </a:r>
            <a:r>
              <a:rPr lang="en-US" dirty="0" err="1" smtClean="0"/>
              <a:t>Iout</a:t>
            </a:r>
            <a:r>
              <a:rPr lang="en-US" dirty="0" smtClean="0"/>
              <a:t> input impedance with the resistor </a:t>
            </a:r>
            <a:r>
              <a:rPr lang="en-US" dirty="0" err="1" smtClean="0"/>
              <a:t>Ros</a:t>
            </a:r>
            <a:r>
              <a:rPr lang="en-US" dirty="0" smtClean="0"/>
              <a:t>.</a:t>
            </a:r>
            <a:r>
              <a:rPr lang="en-US" baseline="0" dirty="0" smtClean="0"/>
              <a:t> As </a:t>
            </a:r>
            <a:r>
              <a:rPr lang="en-US" baseline="0" dirty="0" err="1" smtClean="0"/>
              <a:t>Ros</a:t>
            </a:r>
            <a:r>
              <a:rPr lang="en-US" baseline="0" dirty="0" smtClean="0"/>
              <a:t> changes and </a:t>
            </a:r>
            <a:r>
              <a:rPr lang="en-US" baseline="0" dirty="0" err="1" smtClean="0"/>
              <a:t>Rfb</a:t>
            </a:r>
            <a:r>
              <a:rPr lang="en-US" baseline="0" dirty="0" smtClean="0"/>
              <a:t> stays constant the input offset voltage of A1 is modulated.</a:t>
            </a:r>
          </a:p>
          <a:p>
            <a:endParaRPr lang="en-US" baseline="0" dirty="0" smtClean="0"/>
          </a:p>
          <a:p>
            <a:r>
              <a:rPr lang="en-US" baseline="0" dirty="0" smtClean="0"/>
              <a:t>To analyze this modulation we need to be able to estimate the value of </a:t>
            </a:r>
            <a:r>
              <a:rPr lang="en-US" baseline="0" dirty="0" err="1" smtClean="0"/>
              <a:t>Ros</a:t>
            </a:r>
            <a:r>
              <a:rPr lang="en-US" baseline="0" dirty="0" smtClean="0"/>
              <a:t>. We can use a four-step process to get there.</a:t>
            </a:r>
          </a:p>
          <a:p>
            <a:endParaRPr lang="en-US" baseline="0" dirty="0" smtClean="0"/>
          </a:p>
          <a:p>
            <a:r>
              <a:rPr lang="en-US" baseline="0" dirty="0" smtClean="0"/>
              <a:t>First, look at the R-2R ladder architecture. Most modern DACs have some simple segmentation scheme to help deliver strong linearity.</a:t>
            </a:r>
          </a:p>
          <a:p>
            <a:endParaRPr lang="en-US" baseline="0" dirty="0" smtClean="0"/>
          </a:p>
          <a:p>
            <a:r>
              <a:rPr lang="en-US" baseline="0" dirty="0" smtClean="0"/>
              <a:t>For the given R-2R ladder structure, nodal equations must be written to describe the voltage at each rung of the R-2R ladder.</a:t>
            </a:r>
          </a:p>
          <a:p>
            <a:endParaRPr lang="en-US" baseline="0" dirty="0" smtClean="0"/>
          </a:p>
          <a:p>
            <a:r>
              <a:rPr lang="en-US" baseline="0" dirty="0" smtClean="0"/>
              <a:t>With the nodal equations the </a:t>
            </a:r>
            <a:r>
              <a:rPr lang="en-US" baseline="0" dirty="0" err="1" smtClean="0"/>
              <a:t>Iout</a:t>
            </a:r>
            <a:r>
              <a:rPr lang="en-US" baseline="0" dirty="0" smtClean="0"/>
              <a:t> output impedance can be derived and iterated through with software to determine the point where the </a:t>
            </a:r>
            <a:r>
              <a:rPr lang="en-US" baseline="0" dirty="0" err="1" smtClean="0"/>
              <a:t>the</a:t>
            </a:r>
            <a:r>
              <a:rPr lang="en-US" baseline="0" dirty="0" smtClean="0"/>
              <a:t> amplifier contributes the greatest INL error.</a:t>
            </a:r>
          </a:p>
          <a:p>
            <a:endParaRPr lang="en-US" baseline="0" dirty="0" smtClean="0"/>
          </a:p>
          <a:p>
            <a:r>
              <a:rPr lang="en-US" baseline="0" dirty="0" smtClean="0"/>
              <a:t>It should be noted that this process provides a reasonable estimate of the effects of </a:t>
            </a:r>
            <a:r>
              <a:rPr lang="en-US" baseline="0" dirty="0" err="1" smtClean="0"/>
              <a:t>Vos</a:t>
            </a:r>
            <a:r>
              <a:rPr lang="en-US" baseline="0" dirty="0" smtClean="0"/>
              <a:t> on linearity. This does not take complex trimming schemes into account to be absolutely accurate.</a:t>
            </a:r>
            <a:endParaRPr lang="en-US" dirty="0"/>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14</a:t>
            </a:fld>
            <a:endParaRPr lang="en-US"/>
          </a:p>
        </p:txBody>
      </p:sp>
    </p:spTree>
    <p:extLst>
      <p:ext uri="{BB962C8B-B14F-4D97-AF65-F5344CB8AC3E}">
        <p14:creationId xmlns:p14="http://schemas.microsoft.com/office/powerpoint/2010/main" val="3609680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We’ll use a simple example of a 5-bit</a:t>
            </a:r>
            <a:r>
              <a:rPr lang="en-US" baseline="0" dirty="0" smtClean="0"/>
              <a:t> R-2R ladder with the 2 MSBs segmented. The techniques used to analyze this ladder can be extended to any other MDAC architecture with a similar segmentation scheme. Most TI MDACs follow this scheme or something very similar.</a:t>
            </a:r>
          </a:p>
          <a:p>
            <a:endParaRPr lang="en-US" baseline="0" dirty="0" smtClean="0"/>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15</a:t>
            </a:fld>
            <a:endParaRPr lang="en-US"/>
          </a:p>
        </p:txBody>
      </p:sp>
    </p:spTree>
    <p:extLst>
      <p:ext uri="{BB962C8B-B14F-4D97-AF65-F5344CB8AC3E}">
        <p14:creationId xmlns:p14="http://schemas.microsoft.com/office/powerpoint/2010/main" val="3609680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For modeling the input impedance of the R-2R ladder the reference voltage is replaced by GND. In this case the nodal equations for the segmented legs would simply be the voltage present at the </a:t>
            </a:r>
            <a:r>
              <a:rPr lang="en-US" baseline="0" dirty="0" err="1" smtClean="0"/>
              <a:t>Iout</a:t>
            </a:r>
            <a:r>
              <a:rPr lang="en-US" baseline="0" dirty="0" smtClean="0"/>
              <a:t> terminal divided by R or 2R for B1 and B2 respectively.</a:t>
            </a:r>
          </a:p>
          <a:p>
            <a:endParaRPr lang="en-US" baseline="0" dirty="0" smtClean="0"/>
          </a:p>
          <a:p>
            <a:r>
              <a:rPr lang="en-US" baseline="0" dirty="0" smtClean="0"/>
              <a:t>The input impedance for the non-segmented legs can be modeled by the circuit on the screen. We have voltages noted at the top of each rung of the R-2R, V2 through V5.</a:t>
            </a:r>
          </a:p>
          <a:p>
            <a:endParaRPr lang="en-US" baseline="0" dirty="0" smtClean="0"/>
          </a:p>
          <a:p>
            <a:r>
              <a:rPr lang="en-US" baseline="0" dirty="0" smtClean="0"/>
              <a:t>In this model V2 is simply GND and does not need a nodal equation. The rest of the equations can be derived with simple circuit analysis. The tricks to this step are that we have added </a:t>
            </a:r>
            <a:r>
              <a:rPr lang="en-US" baseline="0" dirty="0" err="1" smtClean="0"/>
              <a:t>boolean</a:t>
            </a:r>
            <a:r>
              <a:rPr lang="en-US" baseline="0" dirty="0" smtClean="0"/>
              <a:t> variables, values that are constrained to either 0 or 1, to the equations to represent the binary input code and switch movement. Additionally the resistor values have been normalized to the value R.</a:t>
            </a:r>
          </a:p>
          <a:p>
            <a:endParaRPr lang="en-US" baseline="0" dirty="0" smtClean="0"/>
          </a:p>
          <a:p>
            <a:r>
              <a:rPr lang="en-US" baseline="0" dirty="0" smtClean="0"/>
              <a:t>We’ll keep the V2 variable around in the V3 equations to help us develop general form equations to use for other DACs shown here </a:t>
            </a:r>
            <a:r>
              <a:rPr lang="en-US" b="1" baseline="0" dirty="0" smtClean="0"/>
              <a:t>(CLICK)</a:t>
            </a:r>
            <a:endParaRPr lang="en-US" baseline="0" dirty="0" smtClean="0"/>
          </a:p>
          <a:p>
            <a:endParaRPr lang="en-US" baseline="0" dirty="0" smtClean="0"/>
          </a:p>
          <a:p>
            <a:r>
              <a:rPr lang="en-US" baseline="0" dirty="0" smtClean="0"/>
              <a:t>In these general form equations s is the number of segmented bits, I is the node or bit number, and n is the total number of bits. The first equation applies to all non-segmented bits except for the MSB. The second equation applies to the terminated </a:t>
            </a:r>
            <a:r>
              <a:rPr lang="en-US" baseline="0" dirty="0" smtClean="0"/>
              <a:t>LSB.</a:t>
            </a:r>
            <a:endParaRPr lang="en-US" baseline="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16</a:t>
            </a:fld>
            <a:endParaRPr lang="en-US"/>
          </a:p>
        </p:txBody>
      </p:sp>
    </p:spTree>
    <p:extLst>
      <p:ext uri="{BB962C8B-B14F-4D97-AF65-F5344CB8AC3E}">
        <p14:creationId xmlns:p14="http://schemas.microsoft.com/office/powerpoint/2010/main" val="3609680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 simplify modeling the </a:t>
            </a:r>
            <a:r>
              <a:rPr lang="en-US" baseline="0" dirty="0" err="1" smtClean="0"/>
              <a:t>Iout</a:t>
            </a:r>
            <a:r>
              <a:rPr lang="en-US" baseline="0" dirty="0" smtClean="0"/>
              <a:t> input impedance we’ll rearrange these three equations to be defined in terms of bits only, rather than bits and voltages. </a:t>
            </a:r>
            <a:r>
              <a:rPr lang="en-US" b="1" baseline="0" dirty="0" smtClean="0"/>
              <a:t>(CLICK) </a:t>
            </a:r>
          </a:p>
          <a:p>
            <a:endParaRPr lang="en-US" b="1" baseline="0" dirty="0" smtClean="0"/>
          </a:p>
          <a:p>
            <a:r>
              <a:rPr lang="en-US" b="0" baseline="0" dirty="0" smtClean="0"/>
              <a:t>These simplified equations will be used to iterate through all of the bit combinations. The last thing we need to do before we get there is define the current through each of the five rungs of the ladder and calculate input impedance. </a:t>
            </a:r>
            <a:r>
              <a:rPr lang="en-US" b="1" baseline="0" dirty="0" smtClean="0"/>
              <a:t>(CLICK) </a:t>
            </a:r>
            <a:r>
              <a:rPr lang="en-US" b="0" baseline="0" dirty="0" smtClean="0"/>
              <a:t>The simplified nodal voltages are used directly in these current equations.</a:t>
            </a:r>
          </a:p>
          <a:p>
            <a:endParaRPr lang="en-US" b="0" baseline="0" dirty="0" smtClean="0"/>
          </a:p>
          <a:p>
            <a:r>
              <a:rPr lang="en-US" b="0" baseline="0" dirty="0" smtClean="0"/>
              <a:t>Remember that the leading </a:t>
            </a:r>
            <a:r>
              <a:rPr lang="en-US" b="0" baseline="0" dirty="0" err="1" smtClean="0"/>
              <a:t>boolean</a:t>
            </a:r>
            <a:r>
              <a:rPr lang="en-US" b="0" baseline="0" dirty="0" smtClean="0"/>
              <a:t> values in each equation are used to model the input code and corresponding switch movement. When a switch is not connected to </a:t>
            </a:r>
            <a:r>
              <a:rPr lang="en-US" b="0" baseline="0" dirty="0" err="1" smtClean="0"/>
              <a:t>Iout</a:t>
            </a:r>
            <a:r>
              <a:rPr lang="en-US" b="0" baseline="0" dirty="0" smtClean="0"/>
              <a:t> it’s </a:t>
            </a:r>
            <a:r>
              <a:rPr lang="en-US" b="0" baseline="0" dirty="0" err="1" smtClean="0"/>
              <a:t>boolean</a:t>
            </a:r>
            <a:r>
              <a:rPr lang="en-US" b="0" baseline="0" dirty="0" smtClean="0"/>
              <a:t> value will be set to 0 and it will not sum into the </a:t>
            </a:r>
            <a:r>
              <a:rPr lang="en-US" b="0" baseline="0" dirty="0" err="1" smtClean="0"/>
              <a:t>Iout</a:t>
            </a:r>
            <a:r>
              <a:rPr lang="en-US" b="0" baseline="0" dirty="0" smtClean="0"/>
              <a:t> current.</a:t>
            </a:r>
          </a:p>
          <a:p>
            <a:endParaRPr lang="en-US" b="0" baseline="0" dirty="0" smtClean="0"/>
          </a:p>
          <a:p>
            <a:r>
              <a:rPr lang="en-US" b="0" baseline="0" dirty="0" smtClean="0"/>
              <a:t>The final step will be to calculate the resistance </a:t>
            </a:r>
            <a:r>
              <a:rPr lang="en-US" b="0" baseline="0" dirty="0" err="1" smtClean="0"/>
              <a:t>Ros</a:t>
            </a:r>
            <a:r>
              <a:rPr lang="en-US" b="0" baseline="0" dirty="0" smtClean="0"/>
              <a:t> using simple ohms law. That is the voltage at the </a:t>
            </a:r>
            <a:r>
              <a:rPr lang="en-US" b="0" baseline="0" dirty="0" err="1" smtClean="0"/>
              <a:t>Iout</a:t>
            </a:r>
            <a:r>
              <a:rPr lang="en-US" b="0" baseline="0" dirty="0" smtClean="0"/>
              <a:t> terminal divided by the current at the </a:t>
            </a:r>
            <a:r>
              <a:rPr lang="en-US" b="0" baseline="0" dirty="0" err="1" smtClean="0"/>
              <a:t>Iout</a:t>
            </a:r>
            <a:r>
              <a:rPr lang="en-US" b="0" baseline="0" dirty="0" smtClean="0"/>
              <a:t> terminal due to the DAC input code.</a:t>
            </a:r>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17</a:t>
            </a:fld>
            <a:endParaRPr lang="en-US"/>
          </a:p>
        </p:txBody>
      </p:sp>
    </p:spTree>
    <p:extLst>
      <p:ext uri="{BB962C8B-B14F-4D97-AF65-F5344CB8AC3E}">
        <p14:creationId xmlns:p14="http://schemas.microsoft.com/office/powerpoint/2010/main" val="3609680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smtClean="0"/>
              <a:t>The set of equations can be dumped into MATLAB or the program of your choice to iterate through all of the input codes. Here you can see the results for the 5-bit, 2-MSB segmented MDAC. In this case the minimum value of </a:t>
            </a:r>
            <a:r>
              <a:rPr lang="en-US" b="0" baseline="0" dirty="0" err="1" smtClean="0"/>
              <a:t>Ros</a:t>
            </a:r>
            <a:r>
              <a:rPr lang="en-US" b="0" baseline="0" dirty="0" smtClean="0"/>
              <a:t> that causes the most gain to the input offset voltage of the </a:t>
            </a:r>
            <a:r>
              <a:rPr lang="en-US" b="0" baseline="0" dirty="0" err="1" smtClean="0"/>
              <a:t>transimpedance</a:t>
            </a:r>
            <a:r>
              <a:rPr lang="en-US" b="0" baseline="0" dirty="0" smtClean="0"/>
              <a:t> amplifier occurs at the full-scale code.</a:t>
            </a:r>
          </a:p>
          <a:p>
            <a:endParaRPr lang="en-US" b="0" baseline="0" dirty="0" smtClean="0"/>
          </a:p>
          <a:p>
            <a:r>
              <a:rPr lang="en-US" b="0" baseline="0" dirty="0" smtClean="0"/>
              <a:t>In this case the maximum gain on </a:t>
            </a:r>
            <a:r>
              <a:rPr lang="en-US" b="0" baseline="0" dirty="0" err="1" smtClean="0"/>
              <a:t>Vos</a:t>
            </a:r>
            <a:r>
              <a:rPr lang="en-US" b="0" baseline="0" dirty="0" smtClean="0"/>
              <a:t> is about 2.1.</a:t>
            </a:r>
          </a:p>
          <a:p>
            <a:endParaRPr lang="en-US" b="0" baseline="0" dirty="0" smtClean="0"/>
          </a:p>
          <a:p>
            <a:r>
              <a:rPr lang="en-US" b="0" baseline="0" dirty="0" smtClean="0"/>
              <a:t>It may not come as a surprise that the worst case occurs at full-scale, but that is only a coincidence for this particular MDAC. </a:t>
            </a:r>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18</a:t>
            </a:fld>
            <a:endParaRPr lang="en-US"/>
          </a:p>
        </p:txBody>
      </p:sp>
    </p:spTree>
    <p:extLst>
      <p:ext uri="{BB962C8B-B14F-4D97-AF65-F5344CB8AC3E}">
        <p14:creationId xmlns:p14="http://schemas.microsoft.com/office/powerpoint/2010/main" val="360968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smtClean="0"/>
              <a:t>This set of results are for a real DAC, the DAC8811. This time the maximum gain on the input offset voltage occurs at code 64171, not the full-scale 16 bit value of 65536.</a:t>
            </a:r>
          </a:p>
          <a:p>
            <a:endParaRPr lang="en-US" b="0" baseline="0" dirty="0" smtClean="0"/>
          </a:p>
          <a:p>
            <a:r>
              <a:rPr lang="en-US" b="0" baseline="0" dirty="0" smtClean="0"/>
              <a:t>Similar to the previous case though, the maximum gain on </a:t>
            </a:r>
            <a:r>
              <a:rPr lang="en-US" b="0" baseline="0" dirty="0" err="1" smtClean="0"/>
              <a:t>Vos</a:t>
            </a:r>
            <a:r>
              <a:rPr lang="en-US" b="0" baseline="0" dirty="0" smtClean="0"/>
              <a:t> is about 2.25. As a general rule of thumb, to avoid doing all of this math, most MDACs worst case INL error caused by </a:t>
            </a:r>
            <a:r>
              <a:rPr lang="en-US" b="0" baseline="0" dirty="0" err="1" smtClean="0"/>
              <a:t>Vos</a:t>
            </a:r>
            <a:r>
              <a:rPr lang="en-US" b="0" baseline="0" dirty="0" smtClean="0"/>
              <a:t> of the </a:t>
            </a:r>
            <a:r>
              <a:rPr lang="en-US" b="0" baseline="0" dirty="0" err="1" smtClean="0"/>
              <a:t>transimpedance</a:t>
            </a:r>
            <a:r>
              <a:rPr lang="en-US" b="0" baseline="0" dirty="0" smtClean="0"/>
              <a:t> amplifier can me estimated by 2.4*</a:t>
            </a:r>
            <a:r>
              <a:rPr lang="en-US" b="0" baseline="0" dirty="0" err="1" smtClean="0"/>
              <a:t>Vos</a:t>
            </a:r>
            <a:r>
              <a:rPr lang="en-US" b="0" baseline="0" dirty="0" smtClean="0"/>
              <a:t>.</a:t>
            </a:r>
          </a:p>
          <a:p>
            <a:endParaRPr lang="en-US" b="0" baseline="0" dirty="0" smtClean="0"/>
          </a:p>
          <a:p>
            <a:r>
              <a:rPr lang="en-US" b="0" baseline="0" dirty="0" smtClean="0"/>
              <a:t>All of the MATLAB code used to generate these curves will be included in the +/-10V 4-Quadrant MDAC TI Precision Design </a:t>
            </a:r>
            <a:r>
              <a:rPr lang="en-US" b="0" baseline="0" dirty="0" err="1" smtClean="0"/>
              <a:t>design</a:t>
            </a:r>
            <a:r>
              <a:rPr lang="en-US" b="0" baseline="0" dirty="0" smtClean="0"/>
              <a:t> archive when this document releases for you to reuse.</a:t>
            </a:r>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19</a:t>
            </a:fld>
            <a:endParaRPr lang="en-US"/>
          </a:p>
        </p:txBody>
      </p:sp>
    </p:spTree>
    <p:extLst>
      <p:ext uri="{BB962C8B-B14F-4D97-AF65-F5344CB8AC3E}">
        <p14:creationId xmlns:p14="http://schemas.microsoft.com/office/powerpoint/2010/main" val="360968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Today we’re going to focus</a:t>
            </a:r>
            <a:r>
              <a:rPr lang="en-US" baseline="0" dirty="0" smtClean="0"/>
              <a:t> on the MDAC precision DAC architecture. We’ll begin by looking at the other architectures and explaining why the MDAC is an attractive option, followed by a deep dive on building 2-quadrant and 4-quadrant MDAC circuits, and finally we’ll cover some applications we see MDACs used in.</a:t>
            </a:r>
            <a:endParaRPr lang="en-US" dirty="0"/>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2</a:t>
            </a:fld>
            <a:endParaRPr lang="en-US"/>
          </a:p>
        </p:txBody>
      </p:sp>
    </p:spTree>
    <p:extLst>
      <p:ext uri="{BB962C8B-B14F-4D97-AF65-F5344CB8AC3E}">
        <p14:creationId xmlns:p14="http://schemas.microsoft.com/office/powerpoint/2010/main" val="280754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a:t>
            </a:r>
            <a:r>
              <a:rPr lang="en-US" baseline="0" dirty="0" smtClean="0"/>
              <a:t> additional parameter of the output amplifier that will impact system performance is input bias current. Input bias current directly leeches or adds current to the MDAC output current that will create an offset term across the transfer function of the DAC. </a:t>
            </a:r>
          </a:p>
          <a:p>
            <a:endParaRPr lang="en-US" baseline="0" dirty="0" smtClean="0"/>
          </a:p>
          <a:p>
            <a:r>
              <a:rPr lang="en-US" baseline="0" dirty="0" smtClean="0"/>
              <a:t>To show this we’ll again use a simple TINA-TI simulation. We start with the basic 2-bit DAC example and step across all of the codes. This time an ammeter is placed in series with </a:t>
            </a:r>
            <a:r>
              <a:rPr lang="en-US" baseline="0" dirty="0" err="1" smtClean="0"/>
              <a:t>Iout</a:t>
            </a:r>
            <a:r>
              <a:rPr lang="en-US" baseline="0" dirty="0" smtClean="0"/>
              <a:t> to show the current flowing into the </a:t>
            </a:r>
            <a:r>
              <a:rPr lang="en-US" baseline="0" dirty="0" err="1" smtClean="0"/>
              <a:t>transimpedance</a:t>
            </a:r>
            <a:r>
              <a:rPr lang="en-US" baseline="0" dirty="0" smtClean="0"/>
              <a:t> stage. </a:t>
            </a:r>
            <a:r>
              <a:rPr lang="en-US" b="1" baseline="0" dirty="0" smtClean="0"/>
              <a:t>(CLICK)</a:t>
            </a:r>
          </a:p>
          <a:p>
            <a:endParaRPr lang="en-US" b="1" baseline="0" dirty="0" smtClean="0"/>
          </a:p>
          <a:p>
            <a:r>
              <a:rPr lang="en-US" b="0" baseline="0" dirty="0" smtClean="0"/>
              <a:t>If a current source is placed to drain current from the </a:t>
            </a:r>
            <a:r>
              <a:rPr lang="en-US" b="0" baseline="0" dirty="0" err="1" smtClean="0"/>
              <a:t>the</a:t>
            </a:r>
            <a:r>
              <a:rPr lang="en-US" b="0" baseline="0" dirty="0" smtClean="0"/>
              <a:t> op amps inverting terminal to GND we can simulate input bias current. In this example we use 1mA and across all of the DAC output codes we see a constant offset voltage of +1V.</a:t>
            </a:r>
          </a:p>
          <a:p>
            <a:endParaRPr lang="en-US" b="0" baseline="0" dirty="0" smtClean="0"/>
          </a:p>
          <a:p>
            <a:r>
              <a:rPr lang="en-US" b="0" baseline="0" dirty="0" smtClean="0"/>
              <a:t>In general, the effects of input bias current can be modeled by the equation at the bottom of the screen.</a:t>
            </a:r>
            <a:endParaRPr lang="en-US" b="0" dirty="0"/>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20</a:t>
            </a:fld>
            <a:endParaRPr lang="en-US"/>
          </a:p>
        </p:txBody>
      </p:sp>
    </p:spTree>
    <p:extLst>
      <p:ext uri="{BB962C8B-B14F-4D97-AF65-F5344CB8AC3E}">
        <p14:creationId xmlns:p14="http://schemas.microsoft.com/office/powerpoint/2010/main" val="36802509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summary, low input offset voltage is important</a:t>
            </a:r>
            <a:r>
              <a:rPr lang="en-US" baseline="0" dirty="0" smtClean="0"/>
              <a:t> to maintain good linearity. How low the input offset voltage needs to be is dependent on the linearity and total error goals for the system. Remember that amplifier </a:t>
            </a:r>
            <a:r>
              <a:rPr lang="en-US" baseline="0" dirty="0" err="1" smtClean="0"/>
              <a:t>Vos</a:t>
            </a:r>
            <a:r>
              <a:rPr lang="en-US" baseline="0" dirty="0" smtClean="0"/>
              <a:t> and MDAC INL are uncorrelated sources, so the most appropriate method to express total INL is with an RSS technique, not with direct summation.</a:t>
            </a:r>
          </a:p>
          <a:p>
            <a:endParaRPr lang="en-US" baseline="0" dirty="0" smtClean="0"/>
          </a:p>
          <a:p>
            <a:r>
              <a:rPr lang="en-US" baseline="0" dirty="0" smtClean="0"/>
              <a:t>Low input bias current is also import to keep offset error in check. By itself the MDAC does not have an offset error specification.</a:t>
            </a:r>
          </a:p>
          <a:p>
            <a:endParaRPr lang="en-US" baseline="0" dirty="0" smtClean="0"/>
          </a:p>
          <a:p>
            <a:r>
              <a:rPr lang="en-US" baseline="0" dirty="0" smtClean="0"/>
              <a:t>To summarize these error sources all of the specifications should be converted to one unit, usually %FSR, and </a:t>
            </a:r>
            <a:r>
              <a:rPr lang="en-US" baseline="0" dirty="0" err="1" smtClean="0"/>
              <a:t>RSS’d</a:t>
            </a:r>
            <a:r>
              <a:rPr lang="en-US" baseline="0" dirty="0" smtClean="0"/>
              <a:t> together since they’re all uncorrelated sources. For a complete example on all of these calculations, full error analysis including the summing amplifier stage, and collected results – please look at the +/-10V 4-Quadrant MDAC TI Design.</a:t>
            </a:r>
            <a:endParaRPr lang="en-US" dirty="0"/>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21</a:t>
            </a:fld>
            <a:endParaRPr lang="en-US"/>
          </a:p>
        </p:txBody>
      </p:sp>
    </p:spTree>
    <p:extLst>
      <p:ext uri="{BB962C8B-B14F-4D97-AF65-F5344CB8AC3E}">
        <p14:creationId xmlns:p14="http://schemas.microsoft.com/office/powerpoint/2010/main" val="6318272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7" tIns="46589" rIns="93177" bIns="46589" anchor="b"/>
          <a:lstStyle/>
          <a:p>
            <a:pPr algn="r" defTabSz="931863"/>
            <a:fld id="{46690246-386C-4F7A-BD01-16CF5D26B034}" type="slidenum">
              <a:rPr lang="en-US" sz="1200"/>
              <a:pPr algn="r" defTabSz="931863"/>
              <a:t>22</a:t>
            </a:fld>
            <a:endParaRPr lang="en-US" sz="1200"/>
          </a:p>
        </p:txBody>
      </p:sp>
      <p:sp>
        <p:nvSpPr>
          <p:cNvPr id="61442" name="Rectangle 2"/>
          <p:cNvSpPr>
            <a:spLocks noGrp="1" noRot="1" noChangeAspect="1" noChangeArrowheads="1" noTextEdit="1"/>
          </p:cNvSpPr>
          <p:nvPr>
            <p:ph type="sldImg"/>
          </p:nvPr>
        </p:nvSpPr>
        <p:spPr>
          <a:xfrm>
            <a:off x="1181100" y="696913"/>
            <a:ext cx="4648200" cy="3486150"/>
          </a:xfrm>
          <a:ln/>
        </p:spPr>
      </p:sp>
      <p:sp>
        <p:nvSpPr>
          <p:cNvPr id="61443" name="Rectangle 3"/>
          <p:cNvSpPr>
            <a:spLocks noGrp="1" noChangeArrowheads="1"/>
          </p:cNvSpPr>
          <p:nvPr>
            <p:ph type="body" idx="1"/>
          </p:nvPr>
        </p:nvSpPr>
        <p:spPr>
          <a:xfrm>
            <a:off x="701675" y="4416425"/>
            <a:ext cx="5607050" cy="4183063"/>
          </a:xfrm>
          <a:noFill/>
          <a:ln/>
        </p:spPr>
        <p:txBody>
          <a:bodyPr lIns="93177" tIns="46589" rIns="93177" bIns="46589"/>
          <a:lstStyle/>
          <a:p>
            <a:pPr eaLnBrk="1" hangingPunct="1">
              <a:spcBef>
                <a:spcPct val="0"/>
              </a:spcBef>
            </a:pPr>
            <a:r>
              <a:rPr lang="en-US" dirty="0" smtClean="0"/>
              <a:t>Now we’ll take a brief look at a few MDAC applications.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the most unique applications of a multiplying DAC is to control the gain or attenuation of a varying</a:t>
            </a:r>
            <a:r>
              <a:rPr lang="en-US" baseline="0" dirty="0" smtClean="0"/>
              <a:t> DC signal or an ac signal. This application is most commonly referred to as an AC attenuator.</a:t>
            </a:r>
          </a:p>
          <a:p>
            <a:endParaRPr lang="en-US" baseline="0" dirty="0" smtClean="0"/>
          </a:p>
          <a:p>
            <a:r>
              <a:rPr lang="en-US" baseline="0" dirty="0" smtClean="0"/>
              <a:t>For most DACs, the reference must be an extremely stable DC voltage. However, in applications like this, the reference input is actually the varying DC signal or AC signal. Attenuation is set by applying a digital code to the DAC. This example graphically illustrates this application where a sinusoid is fed into the reference input and applying different input codes attenuates the signal from</a:t>
            </a:r>
          </a:p>
          <a:p>
            <a:r>
              <a:rPr lang="en-US" baseline="0" dirty="0" smtClean="0"/>
              <a:t> </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Mid-scale</a:t>
            </a:r>
            <a:r>
              <a:rPr lang="en-US" b="1" baseline="0" dirty="0" smtClean="0"/>
              <a:t>(CLICK)</a:t>
            </a: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to quarter-scale </a:t>
            </a:r>
            <a:r>
              <a:rPr lang="en-US" b="1" baseline="0" dirty="0" smtClean="0"/>
              <a:t>(CLICK)</a:t>
            </a:r>
            <a:endParaRPr lang="en-US" baseline="0" dirty="0" smtClean="0"/>
          </a:p>
          <a:p>
            <a:r>
              <a:rPr lang="en-US" b="0" baseline="0" dirty="0" smtClean="0"/>
              <a:t>to 1/8</a:t>
            </a:r>
            <a:r>
              <a:rPr lang="en-US" b="0" baseline="30000" dirty="0" smtClean="0"/>
              <a:t>th</a:t>
            </a:r>
            <a:r>
              <a:rPr lang="en-US" b="0" baseline="0" dirty="0" smtClean="0"/>
              <a:t> scale </a:t>
            </a:r>
            <a:r>
              <a:rPr lang="en-US" b="1" baseline="0" dirty="0" smtClean="0"/>
              <a:t>(CLICK)</a:t>
            </a:r>
          </a:p>
          <a:p>
            <a:r>
              <a:rPr lang="en-US" baseline="0" dirty="0" smtClean="0"/>
              <a:t>to zero-scale</a:t>
            </a:r>
          </a:p>
          <a:p>
            <a:endParaRPr lang="en-US" baseline="0" dirty="0" smtClean="0"/>
          </a:p>
          <a:p>
            <a:r>
              <a:rPr lang="en-US" baseline="0" dirty="0" smtClean="0"/>
              <a:t>The MDAC  reference can vary significantly in amplitude and frequency. In fact the reference to an MDAC can be substantially greater than the supply voltage itself. For example, the DAC8811 has an analog supply range of 2.7V to 5V. However, the reference input can support up to +/-15V.</a:t>
            </a:r>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23</a:t>
            </a:fld>
            <a:endParaRPr lang="en-US"/>
          </a:p>
        </p:txBody>
      </p:sp>
    </p:spTree>
    <p:extLst>
      <p:ext uri="{BB962C8B-B14F-4D97-AF65-F5344CB8AC3E}">
        <p14:creationId xmlns:p14="http://schemas.microsoft.com/office/powerpoint/2010/main" val="37941816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kern="1200" baseline="0" dirty="0" smtClean="0">
                <a:solidFill>
                  <a:schemeClr val="tx1"/>
                </a:solidFill>
                <a:latin typeface="Arial" charset="0"/>
                <a:ea typeface="+mn-ea"/>
                <a:cs typeface="+mn-cs"/>
              </a:rPr>
              <a:t>In most 2-quadrant and 4-quadrant implementations, the output capacitance of the R-2R ladder, the trans-impedance amplifier’s input capacitance, along with other parasitic capacitances introduce a pole into the open-loop response. This can cause ringing or instability when the loop is closed. To compensate for this, an external feedback compensation capacitor (C1 in the figure) is usually connected in parallel with the internal feedback resistor of the MDAC. Since the internal output capacitance of the DAC varies with code, it is difficult to fix a precise value for this capacitor. The datasheet typically includes a recommended value for this compensation capacitor. All this affects the bandwidth of our multiplying function.</a:t>
            </a:r>
            <a:endParaRPr lang="en-US" sz="1200" b="1" i="0" kern="1200" baseline="0" dirty="0" smtClean="0">
              <a:solidFill>
                <a:schemeClr val="tx1"/>
              </a:solidFill>
              <a:latin typeface="Arial" charset="0"/>
              <a:ea typeface="+mn-ea"/>
              <a:cs typeface="+mn-cs"/>
            </a:endParaRPr>
          </a:p>
          <a:p>
            <a:endParaRPr lang="en-US" sz="1200" i="0" kern="1200" baseline="0" dirty="0" smtClean="0">
              <a:solidFill>
                <a:schemeClr val="tx1"/>
              </a:solidFill>
              <a:latin typeface="Arial" charset="0"/>
              <a:ea typeface="+mn-ea"/>
              <a:cs typeface="+mn-cs"/>
            </a:endParaRPr>
          </a:p>
          <a:p>
            <a:r>
              <a:rPr lang="en-US" sz="1200" b="0" kern="1200" baseline="0" dirty="0" smtClean="0">
                <a:solidFill>
                  <a:schemeClr val="tx1"/>
                </a:solidFill>
                <a:latin typeface="Arial" charset="0"/>
                <a:ea typeface="+mn-ea"/>
                <a:cs typeface="+mn-cs"/>
              </a:rPr>
              <a:t>The reference multiplying bandwidth is the frequency at which the gain is –3 dB. For a given device, it is a function of amplitude and the choice of compensation capacitance. The figure shown here is taken from the DAC8812 datasheet. It plots the attenuation in dB for various codes over frequency. For example, for an attenuation factor of 6 dB (which is mid-scale or divide by 2), DAC8812 has a flat response up to almost 10 </a:t>
            </a:r>
            <a:r>
              <a:rPr lang="en-US" sz="1200" b="0" kern="1200" baseline="0" dirty="0" err="1" smtClean="0">
                <a:solidFill>
                  <a:schemeClr val="tx1"/>
                </a:solidFill>
                <a:latin typeface="Arial" charset="0"/>
                <a:ea typeface="+mn-ea"/>
                <a:cs typeface="+mn-cs"/>
              </a:rPr>
              <a:t>MHz.</a:t>
            </a:r>
            <a:r>
              <a:rPr lang="en-US" sz="1200" b="0" kern="1200" baseline="0" dirty="0" smtClean="0">
                <a:solidFill>
                  <a:schemeClr val="tx1"/>
                </a:solidFill>
                <a:latin typeface="Arial" charset="0"/>
                <a:ea typeface="+mn-ea"/>
                <a:cs typeface="+mn-cs"/>
              </a:rPr>
              <a:t> A consideration here is to choose the </a:t>
            </a:r>
            <a:r>
              <a:rPr lang="en-US" sz="1200" kern="1200" baseline="0" dirty="0" smtClean="0">
                <a:solidFill>
                  <a:schemeClr val="tx1"/>
                </a:solidFill>
                <a:latin typeface="Arial" charset="0"/>
                <a:ea typeface="+mn-ea"/>
                <a:cs typeface="+mn-cs"/>
              </a:rPr>
              <a:t>bandwidth of the accompanying op amp such that it introduces insignificant dynamic errors. </a:t>
            </a:r>
          </a:p>
          <a:p>
            <a:endParaRPr lang="en-US" sz="1200" i="0" kern="1200" baseline="0" dirty="0" smtClean="0">
              <a:solidFill>
                <a:schemeClr val="tx1"/>
              </a:solidFill>
              <a:latin typeface="Arial" charset="0"/>
              <a:ea typeface="+mn-ea"/>
              <a:cs typeface="+mn-cs"/>
            </a:endParaRPr>
          </a:p>
          <a:p>
            <a:r>
              <a:rPr lang="en-US" sz="1200" kern="1200" baseline="0" dirty="0" smtClean="0">
                <a:solidFill>
                  <a:schemeClr val="tx1"/>
                </a:solidFill>
                <a:latin typeface="Arial" charset="0"/>
                <a:ea typeface="+mn-ea"/>
                <a:cs typeface="+mn-cs"/>
              </a:rPr>
              <a:t>The TI Design we went through focused on DC performance. For applications where the reference input is a relatively high speed signal, choose a wide-bandwidth, high-slew-rate op amp to avoid distortion. The gain-bandwidth of the trans-impedance circuit is determined by the impedance of the feedback network and the gain configuration. A good rule of thumb is to select an op-amp with a –3 dB bandwidth that is 10 times the frequency of the reference signal.</a:t>
            </a:r>
          </a:p>
          <a:p>
            <a:endParaRPr lang="en-US" sz="1200" i="0" kern="1200" baseline="0" dirty="0" smtClean="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24</a:t>
            </a:fld>
            <a:endParaRPr lang="en-US"/>
          </a:p>
        </p:txBody>
      </p:sp>
    </p:spTree>
    <p:extLst>
      <p:ext uri="{BB962C8B-B14F-4D97-AF65-F5344CB8AC3E}">
        <p14:creationId xmlns:p14="http://schemas.microsoft.com/office/powerpoint/2010/main" val="35509125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a:t>
            </a:r>
            <a:r>
              <a:rPr lang="en-US" baseline="0" dirty="0" smtClean="0"/>
              <a:t> related application for MDACs is to generate waveforms using a fixed reference. Because a fast-settling DAC is required to generate ac signals while minimizing distortion, MDACs are a good choice due to their inherent fast settling times. The design of the trans-impedance stage is critical with the need for high-speed amplifiers. In addition, parallel interfaces to load the DAC codes will prevent the digital interface from becoming the limiting factor because a number of codes must be loaded in a short time to generate the full waveform. An example of a TI DAC with a parallel interface is DAC8822.</a:t>
            </a:r>
            <a:endParaRPr lang="en-US" dirty="0"/>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25</a:t>
            </a:fld>
            <a:endParaRPr lang="en-US"/>
          </a:p>
        </p:txBody>
      </p:sp>
    </p:spTree>
    <p:extLst>
      <p:ext uri="{BB962C8B-B14F-4D97-AF65-F5344CB8AC3E}">
        <p14:creationId xmlns:p14="http://schemas.microsoft.com/office/powerpoint/2010/main" val="37941816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DC load modules require dynamic loading to be created on the DC power supplies that are being tested. This is generated by controlling the gate of a MOSFET which provides the loading current.</a:t>
            </a:r>
            <a:r>
              <a:rPr lang="en-US" sz="1200" kern="1200" baseline="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The precision DAC is paired with a trans-impedance amplifier to control the gate of the MOSFET.</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System tests on these power supplies require the current load to change rapidly.</a:t>
            </a:r>
            <a:r>
              <a:rPr lang="en-US" sz="1200" kern="1200" baseline="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This imposes a requirement on the </a:t>
            </a:r>
            <a:r>
              <a:rPr lang="en-US" sz="1200" kern="1200" dirty="0" err="1" smtClean="0">
                <a:solidFill>
                  <a:schemeClr val="tx1"/>
                </a:solidFill>
                <a:latin typeface="Arial" charset="0"/>
                <a:ea typeface="+mn-ea"/>
                <a:cs typeface="+mn-cs"/>
              </a:rPr>
              <a:t>DAC+trans-impedance</a:t>
            </a:r>
            <a:r>
              <a:rPr lang="en-US" sz="1200" kern="1200" dirty="0" smtClean="0">
                <a:solidFill>
                  <a:schemeClr val="tx1"/>
                </a:solidFill>
                <a:latin typeface="Arial" charset="0"/>
                <a:ea typeface="+mn-ea"/>
                <a:cs typeface="+mn-cs"/>
              </a:rPr>
              <a:t> stage</a:t>
            </a:r>
            <a:r>
              <a:rPr lang="en-US" sz="1200" kern="1200" baseline="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that the voltage generated by this signal chain has an ability to change rapidly.</a:t>
            </a:r>
            <a:r>
              <a:rPr lang="en-US" sz="1200" kern="1200" baseline="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Therefore, a key care-about in this signal chain is</a:t>
            </a:r>
            <a:r>
              <a:rPr lang="en-US" sz="1200" kern="1200" baseline="0" dirty="0" smtClean="0">
                <a:solidFill>
                  <a:schemeClr val="tx1"/>
                </a:solidFill>
                <a:latin typeface="Arial" charset="0"/>
                <a:ea typeface="+mn-ea"/>
                <a:cs typeface="+mn-cs"/>
              </a:rPr>
              <a:t> a </a:t>
            </a:r>
            <a:r>
              <a:rPr lang="en-US" sz="1200" kern="1200" dirty="0" smtClean="0">
                <a:solidFill>
                  <a:schemeClr val="tx1"/>
                </a:solidFill>
                <a:latin typeface="Arial" charset="0"/>
                <a:ea typeface="+mn-ea"/>
                <a:cs typeface="+mn-cs"/>
              </a:rPr>
              <a:t>fast settling DAC (usually &lt;1usec).</a:t>
            </a:r>
            <a:r>
              <a:rPr lang="en-US" sz="1200" kern="1200" baseline="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Additionally, in order to accurately control the loading current, a high resolution DAC (&gt;16 bit) is preferred.</a:t>
            </a:r>
            <a:r>
              <a:rPr lang="en-US" sz="1200" kern="1200" baseline="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Some modules also require a periodic signal to create a loading current to the supplies. </a:t>
            </a:r>
          </a:p>
          <a:p>
            <a:r>
              <a:rPr lang="en-US" sz="1200" kern="1200" dirty="0" smtClean="0">
                <a:solidFill>
                  <a:schemeClr val="tx1"/>
                </a:solidFill>
                <a:latin typeface="Arial" charset="0"/>
                <a:ea typeface="+mn-ea"/>
                <a:cs typeface="+mn-cs"/>
              </a:rPr>
              <a:t> </a:t>
            </a:r>
          </a:p>
          <a:p>
            <a:r>
              <a:rPr lang="en-US" sz="1200" kern="1200" dirty="0" smtClean="0">
                <a:solidFill>
                  <a:schemeClr val="tx1"/>
                </a:solidFill>
                <a:latin typeface="Arial" charset="0"/>
                <a:ea typeface="+mn-ea"/>
                <a:cs typeface="+mn-cs"/>
              </a:rPr>
              <a:t>All these requirements call for a DAC with high resolution, fast settling time and the ability to attenuate a periodic signal.</a:t>
            </a:r>
            <a:r>
              <a:rPr lang="en-US" sz="1200" kern="1200" baseline="0" dirty="0" smtClean="0">
                <a:solidFill>
                  <a:schemeClr val="tx1"/>
                </a:solidFill>
                <a:latin typeface="Arial" charset="0"/>
                <a:ea typeface="+mn-ea"/>
                <a:cs typeface="+mn-cs"/>
              </a:rPr>
              <a:t> An </a:t>
            </a:r>
            <a:r>
              <a:rPr lang="en-US" sz="1200" kern="1200" dirty="0" smtClean="0">
                <a:solidFill>
                  <a:schemeClr val="tx1"/>
                </a:solidFill>
                <a:latin typeface="Arial" charset="0"/>
                <a:ea typeface="+mn-ea"/>
                <a:cs typeface="+mn-cs"/>
              </a:rPr>
              <a:t>MDAC with the right</a:t>
            </a:r>
            <a:r>
              <a:rPr lang="en-US" sz="1200" kern="1200" baseline="0" dirty="0" smtClean="0">
                <a:solidFill>
                  <a:schemeClr val="tx1"/>
                </a:solidFill>
                <a:latin typeface="Arial" charset="0"/>
                <a:ea typeface="+mn-ea"/>
                <a:cs typeface="+mn-cs"/>
              </a:rPr>
              <a:t> output amplifier can deliver</a:t>
            </a:r>
            <a:r>
              <a:rPr lang="en-US" sz="1200" kern="1200" dirty="0" smtClean="0">
                <a:solidFill>
                  <a:schemeClr val="tx1"/>
                </a:solidFill>
                <a:latin typeface="Arial" charset="0"/>
                <a:ea typeface="+mn-ea"/>
                <a:cs typeface="+mn-cs"/>
              </a:rPr>
              <a:t> all of these characteristics,</a:t>
            </a:r>
            <a:r>
              <a:rPr lang="en-US" sz="1200" kern="1200" baseline="0" dirty="0" smtClean="0">
                <a:solidFill>
                  <a:schemeClr val="tx1"/>
                </a:solidFill>
                <a:latin typeface="Arial" charset="0"/>
                <a:ea typeface="+mn-ea"/>
                <a:cs typeface="+mn-cs"/>
              </a:rPr>
              <a:t> and we have seen success in the past in this application space.</a:t>
            </a:r>
            <a:endParaRPr lang="en-US" sz="1200" kern="1200" dirty="0" smtClean="0">
              <a:solidFill>
                <a:schemeClr val="tx1"/>
              </a:solidFill>
              <a:latin typeface="Arial" charset="0"/>
              <a:ea typeface="+mn-ea"/>
              <a:cs typeface="+mn-cs"/>
            </a:endParaRPr>
          </a:p>
          <a:p>
            <a:r>
              <a:rPr lang="en-US" sz="1200" kern="1200" dirty="0" smtClean="0">
                <a:solidFill>
                  <a:schemeClr val="tx1"/>
                </a:solidFill>
                <a:latin typeface="Arial" charset="0"/>
                <a:ea typeface="+mn-ea"/>
                <a:cs typeface="+mn-cs"/>
              </a:rPr>
              <a:t> </a:t>
            </a:r>
          </a:p>
          <a:p>
            <a:endParaRPr lang="en-US" dirty="0"/>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Shown</a:t>
            </a:r>
            <a:r>
              <a:rPr lang="en-US" baseline="0" dirty="0" smtClean="0"/>
              <a:t> here is a modified Howland current pump circuit for Voltage to Current conversion. We will not delve into this circuit because of time constraints but you can refer to the DAC8811 datasheet for more information. Bi-directional current flow and high voltage compliance are two features of this circuit. Sizing capacitor C1 is critical for differential stability.</a:t>
            </a:r>
          </a:p>
          <a:p>
            <a:endParaRPr lang="en-US" baseline="0" dirty="0" smtClean="0"/>
          </a:p>
          <a:p>
            <a:r>
              <a:rPr lang="en-US" baseline="0" dirty="0" smtClean="0"/>
              <a:t>Given the performance we’ve seen multiplying DACs are capable of, MDACs can find homes in virtually any application that require extremely high precision, including high performance industrial analog output modules or test equipment. </a:t>
            </a:r>
            <a:endParaRPr lang="en-US" dirty="0"/>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27</a:t>
            </a:fld>
            <a:endParaRPr lang="en-US"/>
          </a:p>
        </p:txBody>
      </p:sp>
    </p:spTree>
    <p:extLst>
      <p:ext uri="{BB962C8B-B14F-4D97-AF65-F5344CB8AC3E}">
        <p14:creationId xmlns:p14="http://schemas.microsoft.com/office/powerpoint/2010/main" val="37941816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7" tIns="46589" rIns="93177" bIns="46589" anchor="b"/>
          <a:lstStyle/>
          <a:p>
            <a:pPr algn="r" defTabSz="931863"/>
            <a:fld id="{46690246-386C-4F7A-BD01-16CF5D26B034}" type="slidenum">
              <a:rPr lang="en-US" sz="1200"/>
              <a:pPr algn="r" defTabSz="931863"/>
              <a:t>28</a:t>
            </a:fld>
            <a:endParaRPr lang="en-US" sz="1200"/>
          </a:p>
        </p:txBody>
      </p:sp>
      <p:sp>
        <p:nvSpPr>
          <p:cNvPr id="61442" name="Rectangle 2"/>
          <p:cNvSpPr>
            <a:spLocks noGrp="1" noRot="1" noChangeAspect="1" noChangeArrowheads="1" noTextEdit="1"/>
          </p:cNvSpPr>
          <p:nvPr>
            <p:ph type="sldImg"/>
          </p:nvPr>
        </p:nvSpPr>
        <p:spPr>
          <a:xfrm>
            <a:off x="1181100" y="696913"/>
            <a:ext cx="4648200" cy="3486150"/>
          </a:xfrm>
          <a:ln/>
        </p:spPr>
      </p:sp>
      <p:sp>
        <p:nvSpPr>
          <p:cNvPr id="61443" name="Rectangle 3"/>
          <p:cNvSpPr>
            <a:spLocks noGrp="1" noChangeArrowheads="1"/>
          </p:cNvSpPr>
          <p:nvPr>
            <p:ph type="body" idx="1"/>
          </p:nvPr>
        </p:nvSpPr>
        <p:spPr>
          <a:xfrm>
            <a:off x="701675" y="4416425"/>
            <a:ext cx="5607050" cy="4183063"/>
          </a:xfrm>
          <a:noFill/>
          <a:ln/>
        </p:spPr>
        <p:txBody>
          <a:bodyPr lIns="93177" tIns="46589" rIns="93177" bIns="46589"/>
          <a:lstStyle/>
          <a:p>
            <a:pPr eaLnBrk="1" hangingPunct="1">
              <a:spcBef>
                <a:spcPct val="0"/>
              </a:spcBef>
            </a:pPr>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how do you find MDACs on www.ti.com? Recently</a:t>
            </a:r>
            <a:r>
              <a:rPr lang="en-US" baseline="0" dirty="0" smtClean="0"/>
              <a:t> we’ve put a lot of effort into improving the parametric search tool on the precision DAC landing page and have</a:t>
            </a:r>
            <a:r>
              <a:rPr lang="en-US" dirty="0" smtClean="0"/>
              <a:t> added a few parameters</a:t>
            </a:r>
            <a:r>
              <a:rPr lang="en-US" baseline="0" dirty="0" smtClean="0"/>
              <a:t> to the search table.</a:t>
            </a:r>
          </a:p>
          <a:p>
            <a:endParaRPr lang="en-US" baseline="0" dirty="0" smtClean="0"/>
          </a:p>
          <a:p>
            <a:r>
              <a:rPr lang="en-US" baseline="0" dirty="0" smtClean="0"/>
              <a:t>To show all MDAC devices, first navigate on the main www.ti.com web page to the product folder for Precision DAC (=&lt;10MSPS). On that page click on the Add/Hide Parameters tab shown here</a:t>
            </a:r>
          </a:p>
          <a:p>
            <a:r>
              <a:rPr lang="en-US" b="1" baseline="0" dirty="0" smtClean="0"/>
              <a:t>(CLICK)</a:t>
            </a:r>
          </a:p>
          <a:p>
            <a:endParaRPr lang="en-US" b="1" baseline="0" dirty="0" smtClean="0"/>
          </a:p>
          <a:p>
            <a:r>
              <a:rPr lang="en-US" b="0" baseline="0" dirty="0" smtClean="0"/>
              <a:t>This opens a table where parameters can be added or removed. By adding the “Architecture” parameter to the table,  </a:t>
            </a:r>
            <a:r>
              <a:rPr lang="en-US" b="1" baseline="0" dirty="0" smtClean="0"/>
              <a:t>(CLICK) </a:t>
            </a:r>
          </a:p>
          <a:p>
            <a:r>
              <a:rPr lang="en-US" b="0" baseline="0" dirty="0" smtClean="0"/>
              <a:t>we get an additional column titled “Architecture” in the table. </a:t>
            </a:r>
            <a:r>
              <a:rPr lang="en-US" b="1" baseline="0" dirty="0" smtClean="0"/>
              <a:t>(CLICK)</a:t>
            </a:r>
          </a:p>
          <a:p>
            <a:endParaRPr lang="en-US" b="0" dirty="0" smtClean="0"/>
          </a:p>
          <a:p>
            <a:r>
              <a:rPr lang="en-US" b="0" dirty="0" smtClean="0"/>
              <a:t>Note that we have about 25 parts in our portfolio. Also notice that all these DACs are considered a current output.</a:t>
            </a:r>
            <a:endParaRPr lang="en-US" b="0" dirty="0"/>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7" tIns="46589" rIns="93177" bIns="46589" anchor="b"/>
          <a:lstStyle/>
          <a:p>
            <a:pPr algn="r" defTabSz="931863"/>
            <a:fld id="{46690246-386C-4F7A-BD01-16CF5D26B034}" type="slidenum">
              <a:rPr lang="en-US" sz="1200"/>
              <a:pPr algn="r" defTabSz="931863"/>
              <a:t>3</a:t>
            </a:fld>
            <a:endParaRPr lang="en-US" sz="1200"/>
          </a:p>
        </p:txBody>
      </p:sp>
      <p:sp>
        <p:nvSpPr>
          <p:cNvPr id="61442" name="Rectangle 2"/>
          <p:cNvSpPr>
            <a:spLocks noGrp="1" noRot="1" noChangeAspect="1" noChangeArrowheads="1" noTextEdit="1"/>
          </p:cNvSpPr>
          <p:nvPr>
            <p:ph type="sldImg"/>
          </p:nvPr>
        </p:nvSpPr>
        <p:spPr>
          <a:xfrm>
            <a:off x="1181100" y="696913"/>
            <a:ext cx="4648200" cy="3486150"/>
          </a:xfrm>
          <a:ln/>
        </p:spPr>
      </p:sp>
      <p:sp>
        <p:nvSpPr>
          <p:cNvPr id="61443" name="Rectangle 3"/>
          <p:cNvSpPr>
            <a:spLocks noGrp="1" noChangeArrowheads="1"/>
          </p:cNvSpPr>
          <p:nvPr>
            <p:ph type="body" idx="1"/>
          </p:nvPr>
        </p:nvSpPr>
        <p:spPr>
          <a:xfrm>
            <a:off x="701675" y="4416425"/>
            <a:ext cx="5607050" cy="4183063"/>
          </a:xfrm>
          <a:noFill/>
          <a:ln/>
        </p:spPr>
        <p:txBody>
          <a:bodyPr lIns="93177" tIns="46589" rIns="93177" bIns="46589"/>
          <a:lstStyle/>
          <a:p>
            <a:pPr eaLnBrk="1" hangingPunct="1">
              <a:spcBef>
                <a:spcPct val="0"/>
              </a:spcBef>
            </a:pPr>
            <a:r>
              <a:rPr lang="en-US" dirty="0" smtClean="0"/>
              <a:t>The first question</a:t>
            </a:r>
            <a:r>
              <a:rPr lang="en-US" baseline="0" dirty="0" smtClean="0"/>
              <a:t> to answer is what makes a multiplying DAC any different than the other kinds of DACs? After-all, the output for any DAC is simply the reference voltage multiplied by a ratio of the input code to the device’s resolution.</a:t>
            </a:r>
          </a:p>
          <a:p>
            <a:pPr eaLnBrk="1" hangingPunct="1">
              <a:spcBef>
                <a:spcPct val="0"/>
              </a:spcBef>
            </a:pPr>
            <a:endParaRPr lang="en-US" baseline="0" dirty="0" smtClean="0"/>
          </a:p>
          <a:p>
            <a:pPr eaLnBrk="1" hangingPunct="1">
              <a:spcBef>
                <a:spcPct val="0"/>
              </a:spcBef>
            </a:pPr>
            <a:r>
              <a:rPr lang="en-US" baseline="0" dirty="0" smtClean="0"/>
              <a:t>Lets look at all of the precision DAC architectures to answer this...</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As we saw, TI has a large portfolio of MDACs ranging from 8 bit to 16 bit</a:t>
            </a:r>
            <a:r>
              <a:rPr lang="en-US" sz="1200" kern="1200" baseline="0" dirty="0" smtClean="0">
                <a:solidFill>
                  <a:schemeClr val="tx1"/>
                </a:solidFill>
                <a:latin typeface="Arial" charset="0"/>
                <a:ea typeface="+mn-ea"/>
                <a:cs typeface="+mn-cs"/>
              </a:rPr>
              <a:t> with </a:t>
            </a:r>
            <a:r>
              <a:rPr lang="en-US" sz="1200" kern="1200" dirty="0" smtClean="0">
                <a:solidFill>
                  <a:schemeClr val="tx1"/>
                </a:solidFill>
                <a:latin typeface="Arial" charset="0"/>
                <a:ea typeface="+mn-ea"/>
                <a:cs typeface="+mn-cs"/>
              </a:rPr>
              <a:t>single</a:t>
            </a:r>
            <a:r>
              <a:rPr lang="en-US" sz="1200" kern="1200" baseline="0" dirty="0" smtClean="0">
                <a:solidFill>
                  <a:schemeClr val="tx1"/>
                </a:solidFill>
                <a:latin typeface="Arial" charset="0"/>
                <a:ea typeface="+mn-ea"/>
                <a:cs typeface="+mn-cs"/>
              </a:rPr>
              <a:t> or </a:t>
            </a:r>
            <a:r>
              <a:rPr lang="en-US" sz="1200" kern="1200" dirty="0" smtClean="0">
                <a:solidFill>
                  <a:schemeClr val="tx1"/>
                </a:solidFill>
                <a:latin typeface="Arial" charset="0"/>
                <a:ea typeface="+mn-ea"/>
                <a:cs typeface="+mn-cs"/>
              </a:rPr>
              <a:t>multi-channel options and choices of serial and parallel interfaces.</a:t>
            </a:r>
          </a:p>
          <a:p>
            <a:r>
              <a:rPr lang="en-US" sz="1200" kern="1200" dirty="0" smtClean="0">
                <a:solidFill>
                  <a:schemeClr val="tx1"/>
                </a:solidFill>
                <a:latin typeface="Arial" charset="0"/>
                <a:ea typeface="+mn-ea"/>
                <a:cs typeface="+mn-cs"/>
              </a:rPr>
              <a:t>Since, the MDACs are often used for waveform generation and signal attenuation – a parallel interface for the digital input is quite common.</a:t>
            </a:r>
          </a:p>
          <a:p>
            <a:endParaRPr lang="en-US" sz="1200" kern="1200" dirty="0" smtClean="0">
              <a:solidFill>
                <a:schemeClr val="tx1"/>
              </a:solidFill>
              <a:latin typeface="Arial" charset="0"/>
              <a:ea typeface="+mn-ea"/>
              <a:cs typeface="+mn-cs"/>
            </a:endParaRPr>
          </a:p>
          <a:p>
            <a:r>
              <a:rPr lang="en-US" sz="1200" kern="1200" dirty="0" smtClean="0">
                <a:solidFill>
                  <a:schemeClr val="tx1"/>
                </a:solidFill>
                <a:latin typeface="Arial" charset="0"/>
                <a:ea typeface="+mn-ea"/>
                <a:cs typeface="+mn-cs"/>
              </a:rPr>
              <a:t>The X-Y charts shown here highlights some of the latest high resolution MDACs from TI.</a:t>
            </a:r>
          </a:p>
          <a:p>
            <a:endParaRPr lang="en-US" dirty="0"/>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Before we answer</a:t>
            </a:r>
            <a:r>
              <a:rPr lang="en-US" baseline="0" dirty="0" smtClean="0"/>
              <a:t> any questions you might have, there is additional technical collateral we’d like to bring your attention to that the Precision DAC team has generated this year to help you promote and understand our portfolio. </a:t>
            </a:r>
            <a:r>
              <a:rPr lang="en-US" b="1" baseline="0" dirty="0" smtClean="0"/>
              <a:t>(CLICK)</a:t>
            </a:r>
            <a:endParaRPr lang="en-US" baseline="0" dirty="0" smtClean="0"/>
          </a:p>
          <a:p>
            <a:endParaRPr lang="en-US" baseline="0" dirty="0" smtClean="0"/>
          </a:p>
          <a:p>
            <a:r>
              <a:rPr lang="en-US" baseline="0" dirty="0" smtClean="0"/>
              <a:t>The “DAC Essentials” series is a blog on Analog wire which has generated a lot of good feedback. It goes through all of the precision DAC basics and culminates in an </a:t>
            </a:r>
            <a:r>
              <a:rPr lang="en-US" baseline="0" dirty="0" err="1" smtClean="0"/>
              <a:t>explaination</a:t>
            </a:r>
            <a:r>
              <a:rPr lang="en-US" baseline="0" dirty="0" smtClean="0"/>
              <a:t> of total unadjusted error that draws everything together </a:t>
            </a:r>
            <a:r>
              <a:rPr lang="en-US" b="1" baseline="0" dirty="0" smtClean="0"/>
              <a:t>(CLICK)</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We have released 2 TI Precision Designs using our catalog DACs, with a third on the way. We discussed one of them today. In addition, we also have a TI Precision design generating a +/-10V output from a </a:t>
            </a:r>
            <a:r>
              <a:rPr lang="en-US" baseline="0" dirty="0" err="1" smtClean="0"/>
              <a:t>uni</a:t>
            </a:r>
            <a:r>
              <a:rPr lang="en-US" baseline="0" dirty="0" smtClean="0"/>
              <a:t>-polar string DAC and one on </a:t>
            </a:r>
            <a:r>
              <a:rPr lang="en-US" b="0" i="0" baseline="0" dirty="0" smtClean="0"/>
              <a:t>generating a </a:t>
            </a:r>
            <a:r>
              <a:rPr lang="en-US" sz="1200" b="0" i="0" kern="1200" dirty="0" smtClean="0">
                <a:solidFill>
                  <a:schemeClr val="tx1"/>
                </a:solidFill>
                <a:latin typeface="Arial" charset="0"/>
                <a:ea typeface="+mn-ea"/>
                <a:cs typeface="+mn-cs"/>
              </a:rPr>
              <a:t>36 V, 1 A SPI controlled power supply with an integrated current shunt monitor. </a:t>
            </a:r>
            <a:r>
              <a:rPr lang="en-US" b="1" baseline="0" dirty="0" smtClean="0"/>
              <a:t>(CLICK)</a:t>
            </a:r>
            <a:endParaRPr lang="en-US" sz="1200" b="0" i="0" kern="1200" dirty="0" smtClean="0">
              <a:solidFill>
                <a:schemeClr val="tx1"/>
              </a:solidFill>
              <a:latin typeface="Arial" charset="0"/>
              <a:ea typeface="+mn-ea"/>
              <a:cs typeface="+mn-cs"/>
            </a:endParaRPr>
          </a:p>
          <a:p>
            <a:endParaRPr lang="en-US" dirty="0" smtClean="0"/>
          </a:p>
          <a:p>
            <a:r>
              <a:rPr lang="en-US" dirty="0" smtClean="0"/>
              <a:t>In addition,</a:t>
            </a:r>
            <a:r>
              <a:rPr lang="en-US" baseline="0" dirty="0" smtClean="0"/>
              <a:t> we have two “Engineer It” video’s on basic DAC topics  - one on MDACs and one on choosing Precision DACs. We have 4 more videos on the way, including videos about transient signals in industrial applications and how to design protection circuits for these transients. </a:t>
            </a:r>
            <a:r>
              <a:rPr lang="en-US" b="1" baseline="0" dirty="0" smtClean="0"/>
              <a:t>(CLICK)</a:t>
            </a:r>
          </a:p>
          <a:p>
            <a:endParaRPr lang="en-US" b="0" baseline="0" dirty="0" smtClean="0"/>
          </a:p>
          <a:p>
            <a:endParaRPr lang="en-US" baseline="0" dirty="0" smtClean="0"/>
          </a:p>
          <a:p>
            <a:r>
              <a:rPr lang="en-US" baseline="0" dirty="0" smtClean="0"/>
              <a:t>Finally, we have three other presentations similar to this “MDAC Essentials” presentation. The first one “Precision DAC Essentials” focuses on introduces DAC specifications and the other two expand into the “soon to be released” 4-20 mA DACs with some additional depth into Industrial control system specifications.</a:t>
            </a:r>
            <a:endParaRPr lang="en-US" dirty="0"/>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7" tIns="46589" rIns="93177" bIns="46589" anchor="b"/>
          <a:lstStyle/>
          <a:p>
            <a:pPr algn="r" defTabSz="931863"/>
            <a:fld id="{46690246-386C-4F7A-BD01-16CF5D26B034}" type="slidenum">
              <a:rPr lang="en-US" sz="1200"/>
              <a:pPr algn="r" defTabSz="931863"/>
              <a:t>32</a:t>
            </a:fld>
            <a:endParaRPr lang="en-US" sz="1200"/>
          </a:p>
        </p:txBody>
      </p:sp>
      <p:sp>
        <p:nvSpPr>
          <p:cNvPr id="61442" name="Rectangle 2"/>
          <p:cNvSpPr>
            <a:spLocks noGrp="1" noRot="1" noChangeAspect="1" noChangeArrowheads="1" noTextEdit="1"/>
          </p:cNvSpPr>
          <p:nvPr>
            <p:ph type="sldImg"/>
          </p:nvPr>
        </p:nvSpPr>
        <p:spPr>
          <a:xfrm>
            <a:off x="1181100" y="696913"/>
            <a:ext cx="4648200" cy="3486150"/>
          </a:xfrm>
          <a:ln/>
        </p:spPr>
      </p:sp>
      <p:sp>
        <p:nvSpPr>
          <p:cNvPr id="61443" name="Rectangle 3"/>
          <p:cNvSpPr>
            <a:spLocks noGrp="1" noChangeArrowheads="1"/>
          </p:cNvSpPr>
          <p:nvPr>
            <p:ph type="body" idx="1"/>
          </p:nvPr>
        </p:nvSpPr>
        <p:spPr>
          <a:xfrm>
            <a:off x="701675" y="4416425"/>
            <a:ext cx="5607050" cy="4183063"/>
          </a:xfrm>
          <a:noFill/>
          <a:ln/>
        </p:spPr>
        <p:txBody>
          <a:bodyPr lIns="93177" tIns="46589" rIns="93177" bIns="46589"/>
          <a:lstStyle/>
          <a:p>
            <a:pPr eaLnBrk="1" hangingPunct="1">
              <a:spcBef>
                <a:spcPct val="0"/>
              </a:spcBef>
            </a:pPr>
            <a:endParaRPr lang="en-US" baseline="0"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dirty="0" smtClean="0"/>
              <a:t>The string</a:t>
            </a:r>
            <a:r>
              <a:rPr lang="en-US" sz="800" baseline="0" dirty="0" smtClean="0"/>
              <a:t> DAC is the most straight forward precision DAC architecture. It is simply a collection of resistors in series with a tap node between each of the resistors. When a digital input code is applied to the DAC it is decoded and the output switches move to the appropriate configuration. For instance, </a:t>
            </a:r>
            <a:r>
              <a:rPr lang="en-US" sz="800" b="1" baseline="0" dirty="0" smtClean="0"/>
              <a:t>(CLICK)</a:t>
            </a:r>
            <a:r>
              <a:rPr lang="en-US" sz="800" baseline="0" dirty="0" smtClean="0"/>
              <a:t> when a full-scale code is applied the top-most switch closes and the output goes to full-scale. </a:t>
            </a:r>
            <a:r>
              <a:rPr lang="en-US" sz="800" b="1" baseline="0" dirty="0" smtClean="0"/>
              <a:t>(CLICK) </a:t>
            </a:r>
            <a:r>
              <a:rPr lang="en-US" sz="800" baseline="0" dirty="0" smtClean="0"/>
              <a:t>When a zero-scale code is applied the bottom-most switch is closed, and the output goes to at zero-scale. </a:t>
            </a:r>
            <a:r>
              <a:rPr lang="en-US" sz="800" b="1" baseline="0" dirty="0" smtClean="0"/>
              <a:t>(CLICK)</a:t>
            </a:r>
            <a:endParaRPr lang="en-US" sz="800" baseline="0" dirty="0" smtClean="0"/>
          </a:p>
          <a:p>
            <a:endParaRPr lang="en-US" sz="800" baseline="0" dirty="0" smtClean="0"/>
          </a:p>
          <a:p>
            <a:r>
              <a:rPr lang="en-US" sz="800" baseline="0" dirty="0" smtClean="0"/>
              <a:t>Ideally, every resistor down the chain creates a voltage drop equal to one LSB. In a straight forward string DAC design, there is one resistor/switch pair for every code that can be applied to the DAC.  </a:t>
            </a:r>
            <a:r>
              <a:rPr lang="en-US" sz="800" b="1" baseline="0" dirty="0" smtClean="0"/>
              <a:t>(CLICK)</a:t>
            </a:r>
            <a:r>
              <a:rPr lang="en-US" sz="800" b="0" baseline="0" dirty="0" smtClean="0"/>
              <a:t> Because of this, as resolution increases the number of resistors and switches in the string DAC design exponentially increase. </a:t>
            </a:r>
            <a:r>
              <a:rPr lang="en-US" sz="800" b="1" baseline="0" dirty="0" smtClean="0"/>
              <a:t>(CLICK)</a:t>
            </a:r>
            <a:endParaRPr lang="en-US" sz="800" b="0" baseline="0" dirty="0" smtClean="0"/>
          </a:p>
          <a:p>
            <a:endParaRPr lang="en-US" sz="800" b="0" baseline="0" dirty="0" smtClean="0"/>
          </a:p>
          <a:p>
            <a:r>
              <a:rPr lang="en-US" sz="800" b="0" baseline="0" dirty="0" smtClean="0"/>
              <a:t>Since trimming 2^(number of bits) resistors to match one another is not very practical, delivering good DNL and INL performance from a string DAC is heavily dependent on good IC layout. Generally speaking, string DACs have the worst linearity of all precision DAC architectures. </a:t>
            </a:r>
            <a:r>
              <a:rPr lang="en-US" sz="800" b="1" baseline="0" dirty="0" smtClean="0"/>
              <a:t>(CLICK)</a:t>
            </a:r>
          </a:p>
          <a:p>
            <a:endParaRPr lang="en-US" sz="800" b="1" baseline="0" dirty="0" smtClean="0"/>
          </a:p>
          <a:p>
            <a:r>
              <a:rPr lang="en-US" sz="800" b="0" baseline="0" dirty="0" smtClean="0"/>
              <a:t>The input impedance for the reference node is usually high-impedance due to the volume of resistors in the string. This makes most string DACs low power devices, but it comes at the sacrifice of increased noise at the DAC output. </a:t>
            </a:r>
            <a:r>
              <a:rPr lang="en-US" sz="800" b="1" baseline="0" dirty="0" smtClean="0"/>
              <a:t>(CLICK)</a:t>
            </a:r>
          </a:p>
          <a:p>
            <a:endParaRPr lang="en-US" sz="800" b="1" baseline="0" dirty="0" smtClean="0"/>
          </a:p>
          <a:p>
            <a:r>
              <a:rPr lang="en-US" sz="800" b="0" baseline="0" dirty="0" smtClean="0"/>
              <a:t>An interpolating amplifier is typically used for the output buffer to reduce the number of resistors required in the design and keep the package size small. Without the interpolating amplifier even medium resolution string DACs would probably come in impractically large packages. </a:t>
            </a:r>
            <a:r>
              <a:rPr lang="en-US" sz="800" b="1" baseline="0" dirty="0" smtClean="0"/>
              <a:t>(CLICK)</a:t>
            </a:r>
            <a:endParaRPr lang="en-US" sz="800" b="0" baseline="0" dirty="0" smtClean="0"/>
          </a:p>
          <a:p>
            <a:endParaRPr lang="en-US" sz="800" b="0" baseline="0" dirty="0" smtClean="0"/>
          </a:p>
          <a:p>
            <a:r>
              <a:rPr lang="en-US" sz="800" b="0" baseline="0" dirty="0" smtClean="0"/>
              <a:t>Finally, the simplicity of the string DAC design and non-existent, or very limited, trim process delivers the lowest cost precision DAC option.</a:t>
            </a:r>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4</a:t>
            </a:fld>
            <a:endParaRPr lang="en-US"/>
          </a:p>
        </p:txBody>
      </p:sp>
    </p:spTree>
    <p:extLst>
      <p:ext uri="{BB962C8B-B14F-4D97-AF65-F5344CB8AC3E}">
        <p14:creationId xmlns:p14="http://schemas.microsoft.com/office/powerpoint/2010/main" val="4194034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R-2R ladder is a bit more complex than the string DAC. The R-2R ladder is a binary weighted voltage divider. Each switch and 2R leg, except for the termination 2R leg, represents one bit of the DAC’s resolution. In this example we have a 4-bit R-2R ladder, lets assume a 5 volt reference. </a:t>
            </a:r>
          </a:p>
          <a:p>
            <a:endParaRPr lang="en-US" b="1" baseline="0" dirty="0" smtClean="0"/>
          </a:p>
          <a:p>
            <a:r>
              <a:rPr lang="en-US" b="1" baseline="0" dirty="0" smtClean="0"/>
              <a:t>(CLICK) </a:t>
            </a:r>
            <a:r>
              <a:rPr lang="en-US" baseline="0" dirty="0" smtClean="0"/>
              <a:t>When the left most switch closes the output is equal to one LSB, 312.5mV. </a:t>
            </a:r>
          </a:p>
          <a:p>
            <a:r>
              <a:rPr lang="en-US" b="1" baseline="0" dirty="0" smtClean="0"/>
              <a:t>(CLICK) </a:t>
            </a:r>
            <a:r>
              <a:rPr lang="en-US" b="0" baseline="0" dirty="0" smtClean="0"/>
              <a:t>The second switch generates 2 LSBs on the output, 625mV</a:t>
            </a:r>
            <a:endParaRPr lang="en-US" b="1" baseline="0" dirty="0" smtClean="0"/>
          </a:p>
          <a:p>
            <a:r>
              <a:rPr lang="en-US" b="1" baseline="0" dirty="0" smtClean="0"/>
              <a:t>(CLICK) </a:t>
            </a:r>
            <a:r>
              <a:rPr lang="en-US" b="0" baseline="0" dirty="0" smtClean="0"/>
              <a:t>The third switch generates 4 LSBs, 1.25V</a:t>
            </a:r>
            <a:endParaRPr lang="en-US" b="1" baseline="0" dirty="0" smtClean="0"/>
          </a:p>
          <a:p>
            <a:r>
              <a:rPr lang="en-US" b="1" baseline="0" dirty="0" smtClean="0"/>
              <a:t>(CLICK) </a:t>
            </a:r>
            <a:r>
              <a:rPr lang="en-US" b="0" baseline="0" dirty="0" smtClean="0"/>
              <a:t>The fourth switch generates 8 LSBs, or midscale, 2.5V</a:t>
            </a:r>
          </a:p>
          <a:p>
            <a:endParaRPr lang="en-US" b="0" baseline="0" dirty="0" smtClean="0"/>
          </a:p>
          <a:p>
            <a:r>
              <a:rPr lang="en-US" b="1" baseline="0" dirty="0" smtClean="0"/>
              <a:t>(CLICK) </a:t>
            </a:r>
            <a:r>
              <a:rPr lang="en-US" b="0" baseline="0" dirty="0" smtClean="0"/>
              <a:t>We’ve shown that each switch is one bit of the DACs resolution. This helped reduce the number of resistors from 2^(number of bits) down to 2 times the number of bits. When the input code to the DAC only causes one bit to change the glitch energy is minimal, similar to a string DAC. However, when the input code causes multiple bits to change several switches must move </a:t>
            </a:r>
            <a:r>
              <a:rPr lang="en-US" b="1" baseline="0" dirty="0" smtClean="0"/>
              <a:t>(CLICK)</a:t>
            </a:r>
            <a:r>
              <a:rPr lang="en-US" b="0" baseline="0" dirty="0" smtClean="0"/>
              <a:t> and the output glitch energy can be substantial. This is referred to as a major carry transition.</a:t>
            </a:r>
          </a:p>
          <a:p>
            <a:endParaRPr lang="en-US" b="0" baseline="0" dirty="0" smtClean="0"/>
          </a:p>
          <a:p>
            <a:r>
              <a:rPr lang="en-US" b="0" baseline="0" dirty="0" smtClean="0"/>
              <a:t>Increased glitch energy is a trade-off we have to live with for reducing the number of resistors in the design. </a:t>
            </a:r>
            <a:r>
              <a:rPr lang="en-US" b="1" baseline="0" dirty="0" smtClean="0"/>
              <a:t>(CLICK)</a:t>
            </a:r>
            <a:r>
              <a:rPr lang="en-US" b="0" baseline="0" dirty="0" smtClean="0"/>
              <a:t> The benefit, though, is that a comprehensive trimming scheme can be implemented on each of the resistors to deliver superior linearity. </a:t>
            </a:r>
          </a:p>
          <a:p>
            <a:endParaRPr lang="en-US" b="0" baseline="0" dirty="0" smtClean="0"/>
          </a:p>
          <a:p>
            <a:r>
              <a:rPr lang="en-US" b="1" baseline="0" dirty="0" smtClean="0"/>
              <a:t>(CLICK)</a:t>
            </a:r>
            <a:r>
              <a:rPr lang="en-US" b="0" baseline="0" dirty="0" smtClean="0"/>
              <a:t> Unlike the string DAC, the R-2R DAC reference input impedance is code dependent which can increase settling time. </a:t>
            </a:r>
            <a:r>
              <a:rPr lang="en-US" b="1" baseline="0" dirty="0" smtClean="0"/>
              <a:t>(CLICK)</a:t>
            </a:r>
            <a:r>
              <a:rPr lang="en-US" b="0" baseline="0" dirty="0" smtClean="0"/>
              <a:t> This impedance is typically lower than that of the string DAC and while that may increase power consumption, it also can also decrease noise on the DAC output.</a:t>
            </a:r>
            <a:endParaRPr lang="en-US" b="1" baseline="0" dirty="0" smtClean="0"/>
          </a:p>
          <a:p>
            <a:endParaRPr lang="en-US" b="0" baseline="0" dirty="0" smtClean="0"/>
          </a:p>
          <a:p>
            <a:endParaRPr lang="en-US" b="1" baseline="0" dirty="0" smtClean="0"/>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5</a:t>
            </a:fld>
            <a:endParaRPr lang="en-US"/>
          </a:p>
        </p:txBody>
      </p:sp>
    </p:spTree>
    <p:extLst>
      <p:ext uri="{BB962C8B-B14F-4D97-AF65-F5344CB8AC3E}">
        <p14:creationId xmlns:p14="http://schemas.microsoft.com/office/powerpoint/2010/main" val="34252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R-2R DAC made several improvements over</a:t>
            </a:r>
            <a:r>
              <a:rPr lang="en-US" baseline="0" dirty="0" smtClean="0"/>
              <a:t> the string DAC, but still had its flaws. Linearity and noise performance were improved but at the cost of increased glitch energy and increased settling time. The multiplying DAC addresses these issues.</a:t>
            </a:r>
          </a:p>
          <a:p>
            <a:endParaRPr lang="en-US" baseline="0" dirty="0" smtClean="0"/>
          </a:p>
          <a:p>
            <a:r>
              <a:rPr lang="en-US" baseline="0" dirty="0" smtClean="0"/>
              <a:t>The MDAC utilizes the same R-2R ladder that the R-2R DAC used, but with some differences. </a:t>
            </a:r>
            <a:r>
              <a:rPr lang="en-US" b="1" baseline="0" dirty="0" smtClean="0"/>
              <a:t>(CLICK) </a:t>
            </a:r>
            <a:r>
              <a:rPr lang="en-US" baseline="0" dirty="0" smtClean="0"/>
              <a:t>The biggest difference is that the reference input and DAC output have swapped. This results in the MDAC R-2R ladder creating a binary weighted current divider, while the R-2R DAC was a voltage divider. Subsequently, the output of a MDAC is a current, not a voltage.</a:t>
            </a:r>
          </a:p>
          <a:p>
            <a:endParaRPr lang="en-US" baseline="0" dirty="0" smtClean="0"/>
          </a:p>
          <a:p>
            <a:r>
              <a:rPr lang="en-US" b="1" baseline="0" dirty="0" smtClean="0"/>
              <a:t>(CLICK) </a:t>
            </a:r>
            <a:r>
              <a:rPr lang="en-US" b="0" baseline="0" dirty="0" smtClean="0"/>
              <a:t>Another effect of this swap, is that the reference input impedance is now static. Since the reference load is static the reference drive does not have to settle in addition to the output amplifier during a code change, which allows the MDAC to exhibit better settling time than the R-2R DAC.</a:t>
            </a:r>
          </a:p>
          <a:p>
            <a:endParaRPr lang="en-US" b="0" baseline="0" dirty="0" smtClean="0"/>
          </a:p>
          <a:p>
            <a:r>
              <a:rPr lang="en-US" b="1" baseline="0" dirty="0" smtClean="0"/>
              <a:t>(CLICK) </a:t>
            </a:r>
            <a:r>
              <a:rPr lang="en-US" b="0" baseline="0" dirty="0" smtClean="0"/>
              <a:t>As shown in this diagram, an external amplifier in a </a:t>
            </a:r>
            <a:r>
              <a:rPr lang="en-US" b="0" baseline="0" dirty="0" err="1" smtClean="0"/>
              <a:t>transimpedance</a:t>
            </a:r>
            <a:r>
              <a:rPr lang="en-US" b="0" baseline="0" dirty="0" smtClean="0"/>
              <a:t> configuration is required to convert the MDAC current output into a voltage. The requirement of an external amplifier to get a voltage may seem like a drawback for a MDAC at first, but it actually provides a great deal of flexibility and allows customers to tailor the performance of their DAC system to their needs.</a:t>
            </a:r>
          </a:p>
          <a:p>
            <a:endParaRPr lang="en-US" b="0" baseline="0" dirty="0" smtClean="0"/>
          </a:p>
          <a:p>
            <a:r>
              <a:rPr lang="en-US" b="0" baseline="0" dirty="0" smtClean="0"/>
              <a:t>Typically precision DACs are produced on the HPA07 process for its density. Precision op amps, on the other hand, are produced on a variety of other processes that are better for pure analog performance. The MDAC allows the combination of the best of both processes without having to produce an expensive, low-yield, MCM solution.</a:t>
            </a:r>
          </a:p>
          <a:p>
            <a:endParaRPr lang="en-US" b="0" baseline="0" dirty="0" smtClean="0"/>
          </a:p>
          <a:p>
            <a:r>
              <a:rPr lang="en-US" b="0" baseline="0" dirty="0" smtClean="0"/>
              <a:t>Finally, the external amplifier forces the current output terminal of the MDAC to 0V. This means the DAC switches will typically be moving between GND and </a:t>
            </a:r>
            <a:r>
              <a:rPr lang="en-US" b="0" baseline="0" dirty="0" err="1" smtClean="0"/>
              <a:t>virtural</a:t>
            </a:r>
            <a:r>
              <a:rPr lang="en-US" b="0" baseline="0" dirty="0" smtClean="0"/>
              <a:t> GND, which reduces glitch energy.</a:t>
            </a:r>
          </a:p>
          <a:p>
            <a:endParaRPr lang="en-US" b="0" baseline="0" dirty="0" smtClean="0"/>
          </a:p>
          <a:p>
            <a:r>
              <a:rPr lang="en-US" b="0" baseline="0" dirty="0" smtClean="0"/>
              <a:t>All of these elements, especially it’s static input impedance and lack of a reference input buffer or output buffer, help the MDAC function as a good medium frequency AC attenuator – we’ll look at this in a little more detail later. This unique functionality is what earns the MDAC it’s namesake.</a:t>
            </a:r>
          </a:p>
        </p:txBody>
      </p:sp>
      <p:sp>
        <p:nvSpPr>
          <p:cNvPr id="4" name="Slide Number Placeholder 3"/>
          <p:cNvSpPr>
            <a:spLocks noGrp="1"/>
          </p:cNvSpPr>
          <p:nvPr>
            <p:ph type="sldNum" sz="quarter" idx="10"/>
          </p:nvPr>
        </p:nvSpPr>
        <p:spPr/>
        <p:txBody>
          <a:bodyPr/>
          <a:lstStyle/>
          <a:p>
            <a:pPr>
              <a:defRPr/>
            </a:pPr>
            <a:fld id="{AA4B3C1A-A7C7-4360-AD9D-A478857738AE}" type="slidenum">
              <a:rPr lang="en-US" smtClean="0"/>
              <a:pPr>
                <a:defRPr/>
              </a:pPr>
              <a:t>6</a:t>
            </a:fld>
            <a:endParaRPr lang="en-US"/>
          </a:p>
        </p:txBody>
      </p:sp>
    </p:spTree>
    <p:extLst>
      <p:ext uri="{BB962C8B-B14F-4D97-AF65-F5344CB8AC3E}">
        <p14:creationId xmlns:p14="http://schemas.microsoft.com/office/powerpoint/2010/main" val="26366538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a:t>
            </a:r>
            <a:r>
              <a:rPr lang="en-US" baseline="0" dirty="0" smtClean="0"/>
              <a:t> step through a complete example, from reference input to </a:t>
            </a:r>
            <a:r>
              <a:rPr lang="en-US" baseline="0" dirty="0" err="1" smtClean="0"/>
              <a:t>transimpedance</a:t>
            </a:r>
            <a:r>
              <a:rPr lang="en-US" baseline="0" dirty="0" smtClean="0"/>
              <a:t> output, of a typical MDAC setup. For this example we’ll assume a reference voltage of 5V, R = 1k ohm, 2R = 2k ohm, and </a:t>
            </a:r>
            <a:r>
              <a:rPr lang="en-US" baseline="0" dirty="0" err="1" smtClean="0"/>
              <a:t>Rfb</a:t>
            </a:r>
            <a:r>
              <a:rPr lang="en-US" baseline="0" dirty="0" smtClean="0"/>
              <a:t> = 1k ohm. Since both ends of all of the DAC switches are terminated to GND, we can see that the parallel equivalent resistance of the R-2R ladder is 1k ohm, </a:t>
            </a:r>
            <a:r>
              <a:rPr lang="en-US" b="1" baseline="0" dirty="0" smtClean="0"/>
              <a:t>(CLICK)</a:t>
            </a:r>
            <a:r>
              <a:rPr lang="en-US" baseline="0" dirty="0" smtClean="0"/>
              <a:t> so the current flowing into the reference terminal is 5mA.</a:t>
            </a:r>
          </a:p>
          <a:p>
            <a:endParaRPr lang="en-US" dirty="0" smtClean="0"/>
          </a:p>
          <a:p>
            <a:r>
              <a:rPr lang="en-US" dirty="0" smtClean="0"/>
              <a:t>At the first node,</a:t>
            </a:r>
            <a:r>
              <a:rPr lang="en-US" baseline="0" dirty="0" smtClean="0"/>
              <a:t> and each subsequent node, this 5mA current will see a 1/2 current divider between equivalent impedances of 2R and 2R. So the first node will send </a:t>
            </a:r>
            <a:r>
              <a:rPr lang="en-US" b="1" baseline="0" dirty="0" smtClean="0"/>
              <a:t>(CLICK) </a:t>
            </a:r>
            <a:r>
              <a:rPr lang="en-US" baseline="0" dirty="0" smtClean="0"/>
              <a:t>2.5mA down it’s R-2R leg, </a:t>
            </a:r>
            <a:r>
              <a:rPr lang="en-US" b="1" baseline="0" dirty="0" smtClean="0"/>
              <a:t>(CLICK) </a:t>
            </a:r>
            <a:r>
              <a:rPr lang="en-US" baseline="0" dirty="0" smtClean="0"/>
              <a:t>1.25mA down the second, </a:t>
            </a:r>
            <a:r>
              <a:rPr lang="en-US" b="1" baseline="0" dirty="0" smtClean="0"/>
              <a:t>(CLICK) </a:t>
            </a:r>
            <a:r>
              <a:rPr lang="en-US" baseline="0" dirty="0" smtClean="0"/>
              <a:t>625uA down the third, and </a:t>
            </a:r>
            <a:r>
              <a:rPr lang="en-US" b="1" baseline="0" dirty="0" smtClean="0"/>
              <a:t>(CLICK) </a:t>
            </a:r>
            <a:r>
              <a:rPr lang="en-US" baseline="0" dirty="0" smtClean="0"/>
              <a:t>312.5uA down the fourth.</a:t>
            </a:r>
          </a:p>
          <a:p>
            <a:endParaRPr lang="en-US" baseline="0" dirty="0" smtClean="0"/>
          </a:p>
          <a:p>
            <a:r>
              <a:rPr lang="en-US" baseline="0" dirty="0" smtClean="0"/>
              <a:t>Lets suppose that code 0101 is written to this DAC </a:t>
            </a:r>
            <a:r>
              <a:rPr lang="en-US" b="1" baseline="0" dirty="0" smtClean="0"/>
              <a:t>(CLICK)</a:t>
            </a:r>
            <a:r>
              <a:rPr lang="en-US" baseline="0" dirty="0" smtClean="0"/>
              <a:t>. The current from legs one and three will be sum to 3.125mA at the </a:t>
            </a:r>
            <a:r>
              <a:rPr lang="en-US" baseline="0" dirty="0" err="1" smtClean="0"/>
              <a:t>Iout</a:t>
            </a:r>
            <a:r>
              <a:rPr lang="en-US" baseline="0" dirty="0" smtClean="0"/>
              <a:t> terminal. </a:t>
            </a:r>
            <a:r>
              <a:rPr lang="en-US" b="1" baseline="0" dirty="0" smtClean="0"/>
              <a:t>(CLICK) </a:t>
            </a:r>
            <a:r>
              <a:rPr lang="en-US" b="0" baseline="0" dirty="0" smtClean="0"/>
              <a:t>For now, we’ll assume an ideal op amp at the output so that no current flows into the inverting terminal. Instead, all of the current will flow across the 1k ohm feedback resistor. This creates 3.125V at the inverting terminal of the op amp, in order to keep the inverting and non-inverting terminals equal </a:t>
            </a:r>
            <a:r>
              <a:rPr lang="en-US" b="1" baseline="0" dirty="0" smtClean="0"/>
              <a:t>(CLICK)</a:t>
            </a:r>
            <a:r>
              <a:rPr lang="en-US" b="0" baseline="0" dirty="0" smtClean="0"/>
              <a:t> the op amp will create an equal and opposite current across the feedback resistor. In order to do this, the op amp must output -3.125V .</a:t>
            </a:r>
          </a:p>
          <a:p>
            <a:endParaRPr lang="en-US" b="0" baseline="0" dirty="0" smtClean="0"/>
          </a:p>
          <a:p>
            <a:r>
              <a:rPr lang="en-US" b="1" baseline="0" dirty="0" smtClean="0"/>
              <a:t>(CLICK) </a:t>
            </a:r>
            <a:r>
              <a:rPr lang="en-US" b="0" baseline="0" dirty="0" smtClean="0"/>
              <a:t>Here’s the complete transfer function for the MDAC + Amplifier combination. Notice that the polarity of the output voltage is inverted compared to the reference input.</a:t>
            </a:r>
          </a:p>
        </p:txBody>
      </p:sp>
      <p:sp>
        <p:nvSpPr>
          <p:cNvPr id="4" name="Slide Number Placeholder 3"/>
          <p:cNvSpPr>
            <a:spLocks noGrp="1"/>
          </p:cNvSpPr>
          <p:nvPr>
            <p:ph type="sldNum" sz="quarter" idx="10"/>
          </p:nvPr>
        </p:nvSpPr>
        <p:spPr/>
        <p:txBody>
          <a:bodyPr/>
          <a:lstStyle/>
          <a:p>
            <a:fld id="{E234537A-DF06-40E9-9A9E-8B0BA2F37AF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txBox="1">
            <a:spLocks noGrp="1" noChangeArrowheads="1"/>
          </p:cNvSpPr>
          <p:nvPr/>
        </p:nvSpPr>
        <p:spPr bwMode="auto">
          <a:xfrm>
            <a:off x="3970338" y="8829675"/>
            <a:ext cx="3038475" cy="465138"/>
          </a:xfrm>
          <a:prstGeom prst="rect">
            <a:avLst/>
          </a:prstGeom>
          <a:noFill/>
          <a:ln w="9525">
            <a:noFill/>
            <a:miter lim="800000"/>
            <a:headEnd/>
            <a:tailEnd/>
          </a:ln>
        </p:spPr>
        <p:txBody>
          <a:bodyPr lIns="93177" tIns="46589" rIns="93177" bIns="46589" anchor="b"/>
          <a:lstStyle/>
          <a:p>
            <a:pPr algn="r" defTabSz="931863"/>
            <a:fld id="{46690246-386C-4F7A-BD01-16CF5D26B034}" type="slidenum">
              <a:rPr lang="en-US" sz="1200"/>
              <a:pPr algn="r" defTabSz="931863"/>
              <a:t>8</a:t>
            </a:fld>
            <a:endParaRPr lang="en-US" sz="1200"/>
          </a:p>
        </p:txBody>
      </p:sp>
      <p:sp>
        <p:nvSpPr>
          <p:cNvPr id="61442" name="Rectangle 2"/>
          <p:cNvSpPr>
            <a:spLocks noGrp="1" noRot="1" noChangeAspect="1" noChangeArrowheads="1" noTextEdit="1"/>
          </p:cNvSpPr>
          <p:nvPr>
            <p:ph type="sldImg"/>
          </p:nvPr>
        </p:nvSpPr>
        <p:spPr>
          <a:xfrm>
            <a:off x="1181100" y="696913"/>
            <a:ext cx="4648200" cy="3486150"/>
          </a:xfrm>
          <a:ln/>
        </p:spPr>
      </p:sp>
      <p:sp>
        <p:nvSpPr>
          <p:cNvPr id="61443" name="Rectangle 3"/>
          <p:cNvSpPr>
            <a:spLocks noGrp="1" noChangeArrowheads="1"/>
          </p:cNvSpPr>
          <p:nvPr>
            <p:ph type="body" idx="1"/>
          </p:nvPr>
        </p:nvSpPr>
        <p:spPr>
          <a:xfrm>
            <a:off x="701675" y="4416425"/>
            <a:ext cx="5607050" cy="4183063"/>
          </a:xfrm>
          <a:noFill/>
          <a:ln/>
        </p:spPr>
        <p:txBody>
          <a:bodyPr lIns="93177" tIns="46589" rIns="93177" bIns="46589"/>
          <a:lstStyle/>
          <a:p>
            <a:pPr eaLnBrk="1" hangingPunct="1">
              <a:spcBef>
                <a:spcPct val="0"/>
              </a:spcBef>
            </a:pPr>
            <a:r>
              <a:rPr lang="en-US" baseline="0" dirty="0" smtClean="0"/>
              <a:t>Next we’ll move to DC MDAC circuits and some circuit analysis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two primary</a:t>
            </a:r>
            <a:r>
              <a:rPr lang="en-US" baseline="0" dirty="0" smtClean="0"/>
              <a:t> configurations for an MDAC: two-quadrant and four-quadrant.</a:t>
            </a:r>
          </a:p>
          <a:p>
            <a:endParaRPr lang="en-US" baseline="0" dirty="0" smtClean="0"/>
          </a:p>
          <a:p>
            <a:r>
              <a:rPr lang="en-US" baseline="0" dirty="0" smtClean="0"/>
              <a:t>In a two-quadrant configuration the polarity of the output is controlled by the reference swinging either positive or negative. The DAC code cannot cause the output to change polarity. The DAC code only controls the magnitude of the DAC output. </a:t>
            </a:r>
          </a:p>
          <a:p>
            <a:endParaRPr lang="en-US" baseline="0" dirty="0" smtClean="0"/>
          </a:p>
          <a:p>
            <a:r>
              <a:rPr lang="en-US" baseline="0" dirty="0" smtClean="0"/>
              <a:t>With a negative reference input, increasing the DAC code causes the output voltage to increase, from 0 to positive </a:t>
            </a:r>
            <a:r>
              <a:rPr lang="en-US" baseline="0" dirty="0" err="1" smtClean="0"/>
              <a:t>Vref</a:t>
            </a:r>
            <a:r>
              <a:rPr lang="en-US" baseline="0" dirty="0" smtClean="0"/>
              <a:t>.</a:t>
            </a:r>
          </a:p>
          <a:p>
            <a:endParaRPr lang="en-US" baseline="0" dirty="0" smtClean="0"/>
          </a:p>
          <a:p>
            <a:r>
              <a:rPr lang="en-US" baseline="0" dirty="0" smtClean="0"/>
              <a:t>With a positive reference input, increasing the DAC code causes the output voltage to decrease, from 0 to negative </a:t>
            </a:r>
            <a:r>
              <a:rPr lang="en-US" baseline="0" dirty="0" err="1" smtClean="0"/>
              <a:t>Vref</a:t>
            </a:r>
            <a:r>
              <a:rPr lang="en-US" baseline="0" dirty="0" smtClean="0"/>
              <a:t>.</a:t>
            </a:r>
          </a:p>
          <a:p>
            <a:endParaRPr lang="en-US" baseline="0" dirty="0" smtClean="0"/>
          </a:p>
          <a:p>
            <a:r>
              <a:rPr lang="en-US" b="1" baseline="0" dirty="0" smtClean="0"/>
              <a:t>(CLICK)</a:t>
            </a:r>
          </a:p>
          <a:p>
            <a:endParaRPr lang="en-US" b="1" baseline="0" dirty="0" smtClean="0"/>
          </a:p>
          <a:p>
            <a:r>
              <a:rPr lang="en-US" b="0" dirty="0" smtClean="0"/>
              <a:t>In a four-quadrant</a:t>
            </a:r>
            <a:r>
              <a:rPr lang="en-US" b="0" baseline="0" dirty="0" smtClean="0"/>
              <a:t> configuration the polarity of the output can be controlled by the reference swinging positive or negative. Additionally, the DAC code can also change the polarity of the output. </a:t>
            </a:r>
          </a:p>
          <a:p>
            <a:endParaRPr lang="en-US" b="0" baseline="0" dirty="0" smtClean="0"/>
          </a:p>
          <a:p>
            <a:r>
              <a:rPr lang="en-US" b="0" baseline="0" dirty="0" smtClean="0"/>
              <a:t>With a negative reference input, increasing the DAC code from zero to full-scale causes the output to swing from negative </a:t>
            </a:r>
            <a:r>
              <a:rPr lang="en-US" b="0" baseline="0" dirty="0" err="1" smtClean="0"/>
              <a:t>Vref</a:t>
            </a:r>
            <a:r>
              <a:rPr lang="en-US" b="0" baseline="0" dirty="0" smtClean="0"/>
              <a:t> positive </a:t>
            </a:r>
            <a:r>
              <a:rPr lang="en-US" b="0" baseline="0" dirty="0" err="1" smtClean="0"/>
              <a:t>Vref</a:t>
            </a:r>
            <a:r>
              <a:rPr lang="en-US" b="0" baseline="0" dirty="0" smtClean="0"/>
              <a:t>.</a:t>
            </a:r>
          </a:p>
          <a:p>
            <a:endParaRPr lang="en-US" b="0" baseline="0" dirty="0" smtClean="0"/>
          </a:p>
          <a:p>
            <a:r>
              <a:rPr lang="en-US" b="0" baseline="0" dirty="0" smtClean="0"/>
              <a:t>With a positive reference input, increasing the DAC code from zero </a:t>
            </a:r>
            <a:r>
              <a:rPr lang="en-US" b="0" baseline="0" smtClean="0"/>
              <a:t>to full-scale </a:t>
            </a:r>
            <a:r>
              <a:rPr lang="en-US" b="0" baseline="0" dirty="0" smtClean="0"/>
              <a:t>causes the output to swing from positive </a:t>
            </a:r>
            <a:r>
              <a:rPr lang="en-US" b="0" baseline="0" dirty="0" err="1" smtClean="0"/>
              <a:t>Vref</a:t>
            </a:r>
            <a:r>
              <a:rPr lang="en-US" b="0" baseline="0" dirty="0" smtClean="0"/>
              <a:t> to negative </a:t>
            </a:r>
            <a:r>
              <a:rPr lang="en-US" b="0" baseline="0" dirty="0" err="1" smtClean="0"/>
              <a:t>Vref</a:t>
            </a:r>
            <a:r>
              <a:rPr lang="en-US" b="0" baseline="0" dirty="0" smtClean="0"/>
              <a:t>.</a:t>
            </a:r>
          </a:p>
          <a:p>
            <a:endParaRPr lang="en-US" b="0" baseline="0" dirty="0" smtClean="0"/>
          </a:p>
          <a:p>
            <a:r>
              <a:rPr lang="en-US" b="0" baseline="0" dirty="0" smtClean="0"/>
              <a:t>In most uses the reference input is not moving, so in general, two-quadrant configurations can be thought of as unipolar and four-quadrant configurations can be thought of as bipolar.</a:t>
            </a:r>
            <a:endParaRPr lang="en-US" b="0" dirty="0" smtClean="0"/>
          </a:p>
          <a:p>
            <a:endParaRPr lang="en-US" dirty="0" smtClean="0"/>
          </a:p>
        </p:txBody>
      </p:sp>
      <p:sp>
        <p:nvSpPr>
          <p:cNvPr id="4" name="Slide Number Placeholder 3"/>
          <p:cNvSpPr>
            <a:spLocks noGrp="1"/>
          </p:cNvSpPr>
          <p:nvPr>
            <p:ph type="sldNum" sz="quarter" idx="10"/>
          </p:nvPr>
        </p:nvSpPr>
        <p:spPr/>
        <p:txBody>
          <a:bodyPr/>
          <a:lstStyle/>
          <a:p>
            <a:fld id="{E234537A-DF06-40E9-9A9E-8B0BA2F37AF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3_Title Slide">
    <p:spTree>
      <p:nvGrpSpPr>
        <p:cNvPr id="1" name=""/>
        <p:cNvGrpSpPr/>
        <p:nvPr/>
      </p:nvGrpSpPr>
      <p:grpSpPr>
        <a:xfrm>
          <a:off x="0" y="0"/>
          <a:ext cx="0" cy="0"/>
          <a:chOff x="0" y="0"/>
          <a:chExt cx="0" cy="0"/>
        </a:xfrm>
      </p:grpSpPr>
      <p:sp>
        <p:nvSpPr>
          <p:cNvPr id="4" name="Rectangle 19"/>
          <p:cNvSpPr/>
          <p:nvPr userDrawn="1"/>
        </p:nvSpPr>
        <p:spPr>
          <a:xfrm>
            <a:off x="0" y="6324600"/>
            <a:ext cx="8804275"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 name="Rectangle 18"/>
          <p:cNvSpPr/>
          <p:nvPr userDrawn="1"/>
        </p:nvSpPr>
        <p:spPr>
          <a:xfrm>
            <a:off x="41275" y="6324600"/>
            <a:ext cx="8740775"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Rectangle 21"/>
          <p:cNvSpPr/>
          <p:nvPr userDrawn="1"/>
        </p:nvSpPr>
        <p:spPr>
          <a:xfrm>
            <a:off x="0" y="6321425"/>
            <a:ext cx="8810625" cy="466725"/>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7" name="Picture 8" descr="ti_logo_powerpoint_1_line.png"/>
          <p:cNvPicPr>
            <a:picLocks noChangeAspect="1"/>
          </p:cNvPicPr>
          <p:nvPr userDrawn="1"/>
        </p:nvPicPr>
        <p:blipFill>
          <a:blip r:embed="rId2" cstate="print"/>
          <a:srcRect/>
          <a:stretch>
            <a:fillRect/>
          </a:stretch>
        </p:blipFill>
        <p:spPr bwMode="auto">
          <a:xfrm>
            <a:off x="6675438" y="6440488"/>
            <a:ext cx="1874837" cy="231775"/>
          </a:xfrm>
          <a:prstGeom prst="rect">
            <a:avLst/>
          </a:prstGeom>
          <a:noFill/>
          <a:ln w="9525">
            <a:noFill/>
            <a:miter lim="800000"/>
            <a:headEnd/>
            <a:tailEnd/>
          </a:ln>
        </p:spPr>
      </p:pic>
      <p:pic>
        <p:nvPicPr>
          <p:cNvPr id="8" name="Picture 6" descr="selected_powerpoint_bg_1_grey.jpg"/>
          <p:cNvPicPr>
            <a:picLocks noChangeAspect="1"/>
          </p:cNvPicPr>
          <p:nvPr userDrawn="1"/>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9" name="Rectangle 4"/>
          <p:cNvSpPr/>
          <p:nvPr userDrawn="1"/>
        </p:nvSpPr>
        <p:spPr>
          <a:xfrm>
            <a:off x="0" y="6324600"/>
            <a:ext cx="878205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 name="Rectangle 12"/>
          <p:cNvSpPr/>
          <p:nvPr userDrawn="1"/>
        </p:nvSpPr>
        <p:spPr>
          <a:xfrm>
            <a:off x="0" y="6321425"/>
            <a:ext cx="8810625" cy="466725"/>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1" name="Picture 27" descr="ti_logo_powerpoint_1_line.png"/>
          <p:cNvPicPr>
            <a:picLocks noChangeAspect="1"/>
          </p:cNvPicPr>
          <p:nvPr userDrawn="1"/>
        </p:nvPicPr>
        <p:blipFill>
          <a:blip r:embed="rId2" cstate="print"/>
          <a:srcRect/>
          <a:stretch>
            <a:fillRect/>
          </a:stretch>
        </p:blipFill>
        <p:spPr bwMode="auto">
          <a:xfrm>
            <a:off x="6675438" y="6440488"/>
            <a:ext cx="1874837" cy="231775"/>
          </a:xfrm>
          <a:prstGeom prst="rect">
            <a:avLst/>
          </a:prstGeom>
          <a:noFill/>
          <a:ln w="9525">
            <a:noFill/>
            <a:miter lim="800000"/>
            <a:headEnd/>
            <a:tailEnd/>
          </a:ln>
        </p:spPr>
      </p:pic>
      <p:sp>
        <p:nvSpPr>
          <p:cNvPr id="12" name="Text Box 31"/>
          <p:cNvSpPr txBox="1">
            <a:spLocks noChangeArrowheads="1"/>
          </p:cNvSpPr>
          <p:nvPr userDrawn="1"/>
        </p:nvSpPr>
        <p:spPr bwMode="auto">
          <a:xfrm>
            <a:off x="314325" y="6038850"/>
            <a:ext cx="2533650" cy="215900"/>
          </a:xfrm>
          <a:prstGeom prst="rect">
            <a:avLst/>
          </a:prstGeom>
          <a:noFill/>
          <a:ln w="9525">
            <a:noFill/>
            <a:miter lim="800000"/>
            <a:headEnd/>
            <a:tailEnd/>
          </a:ln>
          <a:effectLst/>
        </p:spPr>
        <p:txBody>
          <a:bodyPr>
            <a:spAutoFit/>
          </a:bodyPr>
          <a:lstStyle/>
          <a:p>
            <a:pPr>
              <a:spcBef>
                <a:spcPct val="50000"/>
              </a:spcBef>
              <a:defRPr/>
            </a:pPr>
            <a:r>
              <a:rPr lang="en-US" sz="800" dirty="0">
                <a:cs typeface="+mn-cs"/>
              </a:rPr>
              <a:t>TI Confidential – NDA Restrictions</a:t>
            </a:r>
          </a:p>
        </p:txBody>
      </p:sp>
      <p:sp>
        <p:nvSpPr>
          <p:cNvPr id="3074" name="Rectangle 2"/>
          <p:cNvSpPr>
            <a:spLocks noGrp="1" noChangeArrowheads="1"/>
          </p:cNvSpPr>
          <p:nvPr>
            <p:ph type="ctrTitle"/>
          </p:nvPr>
        </p:nvSpPr>
        <p:spPr>
          <a:xfrm>
            <a:off x="342900" y="1943100"/>
            <a:ext cx="8458200" cy="1470025"/>
          </a:xfrm>
        </p:spPr>
        <p:txBody>
          <a:bodyPr/>
          <a:lstStyle>
            <a:lvl1pPr>
              <a:defRPr sz="40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3698875"/>
            <a:ext cx="8458200" cy="1485900"/>
          </a:xfrm>
          <a:ln/>
        </p:spPr>
        <p:txBody>
          <a:bodyPr/>
          <a:lstStyle>
            <a:lvl1pPr marL="0" indent="0">
              <a:buFontTx/>
              <a:buNone/>
              <a:defRPr b="1"/>
            </a:lvl1pPr>
          </a:lstStyle>
          <a:p>
            <a:r>
              <a:rPr lang="en-US"/>
              <a:t>Click to edit Master subtitle style</a:t>
            </a:r>
          </a:p>
        </p:txBody>
      </p:sp>
      <p:sp>
        <p:nvSpPr>
          <p:cNvPr id="13" name="Rectangle 24"/>
          <p:cNvSpPr>
            <a:spLocks noGrp="1" noChangeArrowheads="1"/>
          </p:cNvSpPr>
          <p:nvPr>
            <p:ph type="sldNum" sz="quarter" idx="10"/>
          </p:nvPr>
        </p:nvSpPr>
        <p:spPr>
          <a:xfrm>
            <a:off x="6642100" y="6038850"/>
            <a:ext cx="2133600" cy="206375"/>
          </a:xfrm>
        </p:spPr>
        <p:txBody>
          <a:bodyPr/>
          <a:lstStyle>
            <a:lvl1pPr>
              <a:defRPr/>
            </a:lvl1pPr>
          </a:lstStyle>
          <a:p>
            <a:pPr>
              <a:defRPr/>
            </a:pPr>
            <a:fld id="{78416C30-E569-400B-96B4-E352A559BF9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E0ACEB30-A4E6-421C-8C20-2D176C9A78A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3" y="142875"/>
            <a:ext cx="2141537" cy="5735638"/>
          </a:xfrm>
        </p:spPr>
        <p:txBody>
          <a:bodyPr vert="eaVert"/>
          <a:lstStyle>
            <a:lvl1pPr>
              <a:defRPr>
                <a:solidFill>
                  <a:schemeClr val="tx2"/>
                </a:solidFil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231775" y="142875"/>
            <a:ext cx="6275388" cy="57356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201A23A-73FC-49B4-857C-64EF33A9A1D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33375" y="1048468"/>
            <a:ext cx="8467725" cy="4945932"/>
          </a:xfrm>
        </p:spPr>
        <p:txBody>
          <a:bodyPr/>
          <a:lstStyle>
            <a:lvl1pPr>
              <a:spcBef>
                <a:spcPts val="800"/>
              </a:spcBef>
              <a:defRPr/>
            </a:lvl1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B38F8840-BCA5-45AE-9B8E-FB079CD4176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p:nvPr userDrawn="1"/>
        </p:nvSpPr>
        <p:spPr>
          <a:xfrm>
            <a:off x="0" y="6324600"/>
            <a:ext cx="8804275"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 name="Rectangle 18"/>
          <p:cNvSpPr/>
          <p:nvPr userDrawn="1"/>
        </p:nvSpPr>
        <p:spPr>
          <a:xfrm>
            <a:off x="41275" y="6324600"/>
            <a:ext cx="8740775"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Rectangle 21"/>
          <p:cNvSpPr/>
          <p:nvPr userDrawn="1"/>
        </p:nvSpPr>
        <p:spPr>
          <a:xfrm>
            <a:off x="0" y="6321425"/>
            <a:ext cx="8810625" cy="466725"/>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7" name="Picture 8" descr="ti_logo_powerpoint_1_line.png"/>
          <p:cNvPicPr>
            <a:picLocks noChangeAspect="1"/>
          </p:cNvPicPr>
          <p:nvPr userDrawn="1"/>
        </p:nvPicPr>
        <p:blipFill>
          <a:blip r:embed="rId2" cstate="print"/>
          <a:srcRect/>
          <a:stretch>
            <a:fillRect/>
          </a:stretch>
        </p:blipFill>
        <p:spPr bwMode="auto">
          <a:xfrm>
            <a:off x="6675438" y="6440488"/>
            <a:ext cx="1874837" cy="231775"/>
          </a:xfrm>
          <a:prstGeom prst="rect">
            <a:avLst/>
          </a:prstGeom>
          <a:noFill/>
          <a:ln w="9525">
            <a:noFill/>
            <a:miter lim="800000"/>
            <a:headEnd/>
            <a:tailEnd/>
          </a:ln>
        </p:spPr>
      </p:pic>
      <p:sp>
        <p:nvSpPr>
          <p:cNvPr id="2" name="Title 1"/>
          <p:cNvSpPr>
            <a:spLocks noGrp="1"/>
          </p:cNvSpPr>
          <p:nvPr>
            <p:ph type="title"/>
          </p:nvPr>
        </p:nvSpPr>
        <p:spPr>
          <a:xfrm>
            <a:off x="722313" y="4406900"/>
            <a:ext cx="7772400" cy="1362075"/>
          </a:xfrm>
        </p:spPr>
        <p:txBody>
          <a:bodyPr anchor="t"/>
          <a:lstStyle>
            <a:lvl1pPr algn="l">
              <a:defRPr sz="40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8" name="Rectangle 6"/>
          <p:cNvSpPr>
            <a:spLocks noGrp="1" noChangeArrowheads="1"/>
          </p:cNvSpPr>
          <p:nvPr>
            <p:ph type="sldNum" sz="quarter" idx="10"/>
          </p:nvPr>
        </p:nvSpPr>
        <p:spPr>
          <a:xfrm>
            <a:off x="6638925" y="6049963"/>
            <a:ext cx="2133600" cy="206375"/>
          </a:xfrm>
        </p:spPr>
        <p:txBody>
          <a:bodyPr/>
          <a:lstStyle>
            <a:lvl1pPr>
              <a:defRPr/>
            </a:lvl1pPr>
          </a:lstStyle>
          <a:p>
            <a:pPr>
              <a:defRPr/>
            </a:pPr>
            <a:fld id="{BC01EB26-17E4-45A0-936F-E279A95B878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333375" y="1185863"/>
            <a:ext cx="4157663" cy="4692650"/>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3438" y="1185863"/>
            <a:ext cx="4157662" cy="4692650"/>
          </a:xfrm>
          <a:noFill/>
          <a:ln w="9525" algn="ctr">
            <a:noFill/>
            <a:miter lim="800000"/>
            <a:headEnd/>
            <a:tailEnd/>
          </a:ln>
        </p:spPr>
        <p:txBody>
          <a:bodyPr/>
          <a:lstStyle>
            <a:lvl1pPr algn="l" rtl="0" eaLnBrk="0" fontAlgn="base" hangingPunct="0">
              <a:spcAft>
                <a:spcPct val="0"/>
              </a:spcAft>
              <a:defRPr lang="en-US" sz="2000" smtClean="0">
                <a:solidFill>
                  <a:schemeClr val="tx1"/>
                </a:solidFill>
                <a:latin typeface="+mn-lt"/>
                <a:ea typeface="+mn-ea"/>
                <a:cs typeface="+mn-cs"/>
              </a:defRPr>
            </a:lvl1pPr>
            <a:lvl2pPr algn="l" rtl="0" eaLnBrk="0" fontAlgn="base" hangingPunct="0">
              <a:spcAft>
                <a:spcPct val="0"/>
              </a:spcAft>
              <a:defRPr lang="en-US" sz="1800" smtClean="0">
                <a:solidFill>
                  <a:schemeClr val="tx1"/>
                </a:solidFill>
                <a:latin typeface="+mn-lt"/>
                <a:ea typeface="+mn-ea"/>
                <a:cs typeface="+mn-cs"/>
              </a:defRPr>
            </a:lvl2pPr>
            <a:lvl3pPr algn="l" rtl="0" eaLnBrk="0" fontAlgn="base" hangingPunct="0">
              <a:spcAft>
                <a:spcPct val="0"/>
              </a:spcAft>
              <a:defRPr lang="en-US" sz="1800" smtClean="0">
                <a:solidFill>
                  <a:schemeClr val="tx1"/>
                </a:solidFill>
                <a:latin typeface="+mn-lt"/>
                <a:ea typeface="+mn-ea"/>
                <a:cs typeface="+mn-cs"/>
              </a:defRPr>
            </a:lvl3pPr>
            <a:lvl4pPr algn="l" rtl="0" eaLnBrk="0" fontAlgn="base" hangingPunct="0">
              <a:spcAft>
                <a:spcPct val="0"/>
              </a:spcAft>
              <a:defRPr lang="en-US" sz="1800" smtClean="0">
                <a:solidFill>
                  <a:schemeClr val="tx1"/>
                </a:solidFill>
                <a:latin typeface="+mn-lt"/>
                <a:ea typeface="+mn-ea"/>
                <a:cs typeface="+mn-cs"/>
              </a:defRPr>
            </a:lvl4pPr>
            <a:lvl5pPr algn="l" rtl="0" eaLnBrk="0" fontAlgn="base" hangingPunct="0">
              <a:spcAft>
                <a:spcPct val="0"/>
              </a:spcAft>
              <a:defRPr lang="en-US" sz="180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a:ln/>
        </p:spPr>
        <p:txBody>
          <a:bodyPr/>
          <a:lstStyle>
            <a:lvl1pPr>
              <a:defRPr/>
            </a:lvl1pPr>
          </a:lstStyle>
          <a:p>
            <a:pPr>
              <a:defRPr/>
            </a:pPr>
            <a:fld id="{E6AA9C97-5E6C-494A-8E01-01262C5F954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a:spLocks noGrp="1" noChangeArrowheads="1"/>
          </p:cNvSpPr>
          <p:nvPr>
            <p:ph type="sldNum" sz="quarter" idx="10"/>
          </p:nvPr>
        </p:nvSpPr>
        <p:spPr>
          <a:ln/>
        </p:spPr>
        <p:txBody>
          <a:bodyPr/>
          <a:lstStyle>
            <a:lvl1pPr>
              <a:defRPr/>
            </a:lvl1pPr>
          </a:lstStyle>
          <a:p>
            <a:pPr>
              <a:defRPr/>
            </a:pPr>
            <a:fld id="{8E3EC3CF-2E08-4BF4-8D59-4FF32BE6BAA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F828FE59-D3AC-461E-830D-1A53CAD5A12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FEC9CBC-C1DE-4F6B-AD1A-9F13B1591B0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3200" b="1">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80B65190-5596-4C0F-8C0E-48FA42A5A1F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800" b="1">
                <a:solidFill>
                  <a:schemeClr val="tx2"/>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976560AD-BEAD-4B28-85E5-CAD0D2E22D0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0" y="6324600"/>
            <a:ext cx="8804275"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9" name="Rectangle 18"/>
          <p:cNvSpPr/>
          <p:nvPr userDrawn="1"/>
        </p:nvSpPr>
        <p:spPr>
          <a:xfrm>
            <a:off x="41275" y="6324600"/>
            <a:ext cx="8740775"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2" name="Rectangle 21"/>
          <p:cNvSpPr/>
          <p:nvPr userDrawn="1"/>
        </p:nvSpPr>
        <p:spPr>
          <a:xfrm>
            <a:off x="0" y="6321425"/>
            <a:ext cx="8810625" cy="466725"/>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029" name="Picture 8" descr="ti_logo_powerpoint_1_line.png"/>
          <p:cNvPicPr>
            <a:picLocks noChangeAspect="1"/>
          </p:cNvPicPr>
          <p:nvPr userDrawn="1"/>
        </p:nvPicPr>
        <p:blipFill>
          <a:blip r:embed="rId13" cstate="print"/>
          <a:srcRect/>
          <a:stretch>
            <a:fillRect/>
          </a:stretch>
        </p:blipFill>
        <p:spPr bwMode="auto">
          <a:xfrm>
            <a:off x="6675438" y="6440488"/>
            <a:ext cx="1874837" cy="231775"/>
          </a:xfrm>
          <a:prstGeom prst="rect">
            <a:avLst/>
          </a:prstGeom>
          <a:noFill/>
          <a:ln w="9525">
            <a:noFill/>
            <a:miter lim="800000"/>
            <a:headEnd/>
            <a:tailEnd/>
          </a:ln>
        </p:spPr>
      </p:pic>
      <p:sp>
        <p:nvSpPr>
          <p:cNvPr id="1030" name="Rectangle 2"/>
          <p:cNvSpPr>
            <a:spLocks noGrp="1" noChangeArrowheads="1"/>
          </p:cNvSpPr>
          <p:nvPr>
            <p:ph type="title"/>
          </p:nvPr>
        </p:nvSpPr>
        <p:spPr bwMode="auto">
          <a:xfrm>
            <a:off x="231775" y="142875"/>
            <a:ext cx="8458200" cy="8143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Rectangle 3"/>
          <p:cNvSpPr>
            <a:spLocks noGrp="1" noChangeArrowheads="1"/>
          </p:cNvSpPr>
          <p:nvPr>
            <p:ph type="body" idx="1"/>
          </p:nvPr>
        </p:nvSpPr>
        <p:spPr bwMode="auto">
          <a:xfrm>
            <a:off x="333375" y="1058863"/>
            <a:ext cx="8467725" cy="4935537"/>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6"/>
          <p:cNvSpPr>
            <a:spLocks noGrp="1" noChangeArrowheads="1"/>
          </p:cNvSpPr>
          <p:nvPr>
            <p:ph type="sldNum" sz="quarter" idx="4"/>
          </p:nvPr>
        </p:nvSpPr>
        <p:spPr bwMode="auto">
          <a:xfrm>
            <a:off x="6642100" y="6049963"/>
            <a:ext cx="2133600" cy="206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800"/>
            </a:lvl1pPr>
          </a:lstStyle>
          <a:p>
            <a:pPr>
              <a:defRPr/>
            </a:pPr>
            <a:fld id="{C69BB128-F957-4810-86A1-613B55F164B2}" type="slidenum">
              <a:rPr lang="en-US"/>
              <a:pPr>
                <a:defRPr/>
              </a:pPr>
              <a:t>‹#›</a:t>
            </a:fld>
            <a:endParaRPr lang="en-US"/>
          </a:p>
        </p:txBody>
      </p:sp>
      <p:sp>
        <p:nvSpPr>
          <p:cNvPr id="15" name="Text Box 31"/>
          <p:cNvSpPr txBox="1">
            <a:spLocks noChangeArrowheads="1"/>
          </p:cNvSpPr>
          <p:nvPr userDrawn="1"/>
        </p:nvSpPr>
        <p:spPr bwMode="auto">
          <a:xfrm>
            <a:off x="314325" y="6038850"/>
            <a:ext cx="2533650" cy="215900"/>
          </a:xfrm>
          <a:prstGeom prst="rect">
            <a:avLst/>
          </a:prstGeom>
          <a:noFill/>
          <a:ln w="9525">
            <a:noFill/>
            <a:miter lim="800000"/>
            <a:headEnd/>
            <a:tailEnd/>
          </a:ln>
          <a:effectLst/>
        </p:spPr>
        <p:txBody>
          <a:bodyPr>
            <a:spAutoFit/>
          </a:bodyPr>
          <a:lstStyle/>
          <a:p>
            <a:pPr>
              <a:spcBef>
                <a:spcPct val="50000"/>
              </a:spcBef>
              <a:defRPr/>
            </a:pPr>
            <a:r>
              <a:rPr lang="en-US" sz="800" dirty="0">
                <a:cs typeface="+mn-cs"/>
              </a:rPr>
              <a:t>TI Confidential – NDA Restrictions</a:t>
            </a:r>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61"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Lst>
  <p:timing>
    <p:tnLst>
      <p:par>
        <p:cTn id="1" dur="indefinite" restart="never" nodeType="tmRoot"/>
      </p:par>
    </p:tnLst>
  </p:timing>
  <p:hf hdr="0" ftr="0" dt="0"/>
  <p:txStyles>
    <p:titleStyle>
      <a:lvl1pPr algn="l" rtl="0" eaLnBrk="0" fontAlgn="base" hangingPunct="0">
        <a:lnSpc>
          <a:spcPct val="85000"/>
        </a:lnSpc>
        <a:spcBef>
          <a:spcPct val="0"/>
        </a:spcBef>
        <a:spcAft>
          <a:spcPct val="0"/>
        </a:spcAft>
        <a:defRPr sz="3200" b="1">
          <a:solidFill>
            <a:schemeClr val="tx2"/>
          </a:solidFill>
          <a:latin typeface="+mj-lt"/>
          <a:ea typeface="+mj-ea"/>
          <a:cs typeface="+mj-cs"/>
        </a:defRPr>
      </a:lvl1pPr>
      <a:lvl2pPr algn="l" rtl="0" eaLnBrk="0" fontAlgn="base" hangingPunct="0">
        <a:lnSpc>
          <a:spcPct val="85000"/>
        </a:lnSpc>
        <a:spcBef>
          <a:spcPct val="0"/>
        </a:spcBef>
        <a:spcAft>
          <a:spcPct val="0"/>
        </a:spcAft>
        <a:defRPr sz="3200" b="1">
          <a:solidFill>
            <a:schemeClr val="tx2"/>
          </a:solidFill>
          <a:latin typeface="Arial" charset="0"/>
        </a:defRPr>
      </a:lvl2pPr>
      <a:lvl3pPr algn="l" rtl="0" eaLnBrk="0" fontAlgn="base" hangingPunct="0">
        <a:lnSpc>
          <a:spcPct val="85000"/>
        </a:lnSpc>
        <a:spcBef>
          <a:spcPct val="0"/>
        </a:spcBef>
        <a:spcAft>
          <a:spcPct val="0"/>
        </a:spcAft>
        <a:defRPr sz="3200" b="1">
          <a:solidFill>
            <a:schemeClr val="tx2"/>
          </a:solidFill>
          <a:latin typeface="Arial" charset="0"/>
        </a:defRPr>
      </a:lvl3pPr>
      <a:lvl4pPr algn="l" rtl="0" eaLnBrk="0" fontAlgn="base" hangingPunct="0">
        <a:lnSpc>
          <a:spcPct val="85000"/>
        </a:lnSpc>
        <a:spcBef>
          <a:spcPct val="0"/>
        </a:spcBef>
        <a:spcAft>
          <a:spcPct val="0"/>
        </a:spcAft>
        <a:defRPr sz="3200" b="1">
          <a:solidFill>
            <a:schemeClr val="tx2"/>
          </a:solidFill>
          <a:latin typeface="Arial" charset="0"/>
        </a:defRPr>
      </a:lvl4pPr>
      <a:lvl5pPr algn="l" rtl="0" eaLnBrk="0" fontAlgn="base" hangingPunct="0">
        <a:lnSpc>
          <a:spcPct val="85000"/>
        </a:lnSpc>
        <a:spcBef>
          <a:spcPct val="0"/>
        </a:spcBef>
        <a:spcAft>
          <a:spcPct val="0"/>
        </a:spcAft>
        <a:defRPr sz="3200" b="1">
          <a:solidFill>
            <a:schemeClr val="tx2"/>
          </a:solidFill>
          <a:latin typeface="Arial" charset="0"/>
        </a:defRPr>
      </a:lvl5pPr>
      <a:lvl6pPr marL="457200" algn="l" rtl="0" fontAlgn="base">
        <a:lnSpc>
          <a:spcPct val="85000"/>
        </a:lnSpc>
        <a:spcBef>
          <a:spcPct val="0"/>
        </a:spcBef>
        <a:spcAft>
          <a:spcPct val="0"/>
        </a:spcAft>
        <a:defRPr sz="3200" b="1">
          <a:solidFill>
            <a:srgbClr val="FF0000"/>
          </a:solidFill>
          <a:latin typeface="Arial" charset="0"/>
        </a:defRPr>
      </a:lvl6pPr>
      <a:lvl7pPr marL="914400" algn="l" rtl="0" fontAlgn="base">
        <a:lnSpc>
          <a:spcPct val="85000"/>
        </a:lnSpc>
        <a:spcBef>
          <a:spcPct val="0"/>
        </a:spcBef>
        <a:spcAft>
          <a:spcPct val="0"/>
        </a:spcAft>
        <a:defRPr sz="3200" b="1">
          <a:solidFill>
            <a:srgbClr val="FF0000"/>
          </a:solidFill>
          <a:latin typeface="Arial" charset="0"/>
        </a:defRPr>
      </a:lvl7pPr>
      <a:lvl8pPr marL="1371600" algn="l" rtl="0" fontAlgn="base">
        <a:lnSpc>
          <a:spcPct val="85000"/>
        </a:lnSpc>
        <a:spcBef>
          <a:spcPct val="0"/>
        </a:spcBef>
        <a:spcAft>
          <a:spcPct val="0"/>
        </a:spcAft>
        <a:defRPr sz="3200" b="1">
          <a:solidFill>
            <a:srgbClr val="FF0000"/>
          </a:solidFill>
          <a:latin typeface="Arial" charset="0"/>
        </a:defRPr>
      </a:lvl8pPr>
      <a:lvl9pPr marL="1828800" algn="l" rtl="0" fontAlgn="base">
        <a:lnSpc>
          <a:spcPct val="85000"/>
        </a:lnSpc>
        <a:spcBef>
          <a:spcPct val="0"/>
        </a:spcBef>
        <a:spcAft>
          <a:spcPct val="0"/>
        </a:spcAft>
        <a:defRPr sz="3200" b="1">
          <a:solidFill>
            <a:srgbClr val="FF0000"/>
          </a:solidFill>
          <a:latin typeface="Arial" charset="0"/>
        </a:defRPr>
      </a:lvl9pPr>
    </p:titleStyle>
    <p:bodyStyle>
      <a:lvl1pPr marL="227013" indent="-227013" algn="l" rtl="0" eaLnBrk="0" fontAlgn="base" hangingPunct="0">
        <a:spcBef>
          <a:spcPts val="800"/>
        </a:spcBef>
        <a:spcAft>
          <a:spcPct val="0"/>
        </a:spcAft>
        <a:buChar char="•"/>
        <a:defRPr sz="2000">
          <a:solidFill>
            <a:schemeClr val="tx1"/>
          </a:solidFill>
          <a:latin typeface="+mn-lt"/>
          <a:ea typeface="+mn-ea"/>
          <a:cs typeface="+mn-cs"/>
        </a:defRPr>
      </a:lvl1pPr>
      <a:lvl2pPr marL="574675" indent="-233363" algn="l" rtl="0" eaLnBrk="0" fontAlgn="base" hangingPunct="0">
        <a:spcBef>
          <a:spcPct val="20000"/>
        </a:spcBef>
        <a:spcAft>
          <a:spcPct val="0"/>
        </a:spcAft>
        <a:buChar char="–"/>
        <a:defRPr>
          <a:solidFill>
            <a:schemeClr val="tx1"/>
          </a:solidFill>
          <a:latin typeface="+mn-lt"/>
        </a:defRPr>
      </a:lvl2pPr>
      <a:lvl3pPr marL="854075" indent="-165100" algn="l" rtl="0" eaLnBrk="0" fontAlgn="base" hangingPunct="0">
        <a:spcBef>
          <a:spcPct val="15000"/>
        </a:spcBef>
        <a:spcAft>
          <a:spcPct val="0"/>
        </a:spcAft>
        <a:buChar char="•"/>
        <a:defRPr>
          <a:solidFill>
            <a:schemeClr val="tx1"/>
          </a:solidFill>
          <a:latin typeface="+mn-lt"/>
        </a:defRPr>
      </a:lvl3pPr>
      <a:lvl4pPr marL="1201738" indent="-233363" algn="l" rtl="0" eaLnBrk="0" fontAlgn="base" hangingPunct="0">
        <a:spcBef>
          <a:spcPct val="5000"/>
        </a:spcBef>
        <a:spcAft>
          <a:spcPct val="0"/>
        </a:spcAft>
        <a:buChar char="–"/>
        <a:defRPr>
          <a:solidFill>
            <a:schemeClr val="tx1"/>
          </a:solidFill>
          <a:latin typeface="+mn-lt"/>
        </a:defRPr>
      </a:lvl4pPr>
      <a:lvl5pPr marL="1489075" indent="-173038" algn="l" rtl="0" eaLnBrk="0" fontAlgn="base" hangingPunct="0">
        <a:spcBef>
          <a:spcPct val="0"/>
        </a:spcBef>
        <a:spcAft>
          <a:spcPct val="0"/>
        </a:spcAft>
        <a:buChar char="»"/>
        <a:defRPr>
          <a:solidFill>
            <a:schemeClr val="tx1"/>
          </a:solidFill>
          <a:latin typeface="+mn-lt"/>
        </a:defRPr>
      </a:lvl5pPr>
      <a:lvl6pPr marL="1946275" indent="-173038" algn="l" rtl="0" fontAlgn="base">
        <a:spcBef>
          <a:spcPct val="0"/>
        </a:spcBef>
        <a:spcAft>
          <a:spcPct val="0"/>
        </a:spcAft>
        <a:buChar char="»"/>
        <a:defRPr sz="1600">
          <a:solidFill>
            <a:schemeClr val="tx1"/>
          </a:solidFill>
          <a:latin typeface="+mn-lt"/>
        </a:defRPr>
      </a:lvl6pPr>
      <a:lvl7pPr marL="2403475" indent="-173038" algn="l" rtl="0" fontAlgn="base">
        <a:spcBef>
          <a:spcPct val="0"/>
        </a:spcBef>
        <a:spcAft>
          <a:spcPct val="0"/>
        </a:spcAft>
        <a:buChar char="»"/>
        <a:defRPr sz="1600">
          <a:solidFill>
            <a:schemeClr val="tx1"/>
          </a:solidFill>
          <a:latin typeface="+mn-lt"/>
        </a:defRPr>
      </a:lvl7pPr>
      <a:lvl8pPr marL="2860675" indent="-173038" algn="l" rtl="0" fontAlgn="base">
        <a:spcBef>
          <a:spcPct val="0"/>
        </a:spcBef>
        <a:spcAft>
          <a:spcPct val="0"/>
        </a:spcAft>
        <a:buChar char="»"/>
        <a:defRPr sz="1600">
          <a:solidFill>
            <a:schemeClr val="tx1"/>
          </a:solidFill>
          <a:latin typeface="+mn-lt"/>
        </a:defRPr>
      </a:lvl8pPr>
      <a:lvl9pPr marL="3317875" indent="-173038" algn="l" rtl="0" fontAlgn="base">
        <a:spcBef>
          <a:spcPct val="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10.xml"/><Relationship Id="rId7" Type="http://schemas.openxmlformats.org/officeDocument/2006/relationships/image" Target="../media/image19.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5.bin"/><Relationship Id="rId11" Type="http://schemas.openxmlformats.org/officeDocument/2006/relationships/image" Target="../media/image21.emf"/><Relationship Id="rId5" Type="http://schemas.openxmlformats.org/officeDocument/2006/relationships/image" Target="../media/image18.emf"/><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20.em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22.emf"/><Relationship Id="rId4" Type="http://schemas.openxmlformats.org/officeDocument/2006/relationships/oleObject" Target="../embeddings/oleObject8.bin"/></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6.emf"/></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notesSlide" Target="../notesSlides/notesSlide16.xml"/><Relationship Id="rId7"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9.emf"/><Relationship Id="rId5" Type="http://schemas.openxmlformats.org/officeDocument/2006/relationships/oleObject" Target="../embeddings/oleObject9.bin"/><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17.xml"/><Relationship Id="rId7" Type="http://schemas.openxmlformats.org/officeDocument/2006/relationships/image" Target="../media/image32.e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2.bin"/><Relationship Id="rId5" Type="http://schemas.openxmlformats.org/officeDocument/2006/relationships/image" Target="../media/image29.emf"/><Relationship Id="rId4" Type="http://schemas.openxmlformats.org/officeDocument/2006/relationships/oleObject" Target="../embeddings/oleObject11.bin"/><Relationship Id="rId9" Type="http://schemas.openxmlformats.org/officeDocument/2006/relationships/image" Target="../media/image33.emf"/></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38.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4.bin"/><Relationship Id="rId5" Type="http://schemas.openxmlformats.org/officeDocument/2006/relationships/image" Target="../media/image40.emf"/><Relationship Id="rId4" Type="http://schemas.openxmlformats.org/officeDocument/2006/relationships/image" Target="../media/image39.emf"/></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notesSlide" Target="../notesSlides/notesSlide21.xml"/><Relationship Id="rId7" Type="http://schemas.openxmlformats.org/officeDocument/2006/relationships/image" Target="../media/image42.wmf"/><Relationship Id="rId2" Type="http://schemas.openxmlformats.org/officeDocument/2006/relationships/slideLayout" Target="../slideLayouts/slideLayout4.xml"/><Relationship Id="rId1" Type="http://schemas.openxmlformats.org/officeDocument/2006/relationships/vmlDrawing" Target="../drawings/vmlDrawing8.vml"/><Relationship Id="rId6" Type="http://schemas.openxmlformats.org/officeDocument/2006/relationships/oleObject" Target="../embeddings/oleObject16.bin"/><Relationship Id="rId5" Type="http://schemas.openxmlformats.org/officeDocument/2006/relationships/image" Target="../media/image41.wmf"/><Relationship Id="rId4" Type="http://schemas.openxmlformats.org/officeDocument/2006/relationships/oleObject" Target="../embeddings/oleObject15.bin"/><Relationship Id="rId9" Type="http://schemas.openxmlformats.org/officeDocument/2006/relationships/image" Target="../media/image43.wmf"/></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9.xml"/><Relationship Id="rId1" Type="http://schemas.openxmlformats.org/officeDocument/2006/relationships/slideLayout" Target="../slideLayouts/slideLayout6.xml"/><Relationship Id="rId5" Type="http://schemas.openxmlformats.org/officeDocument/2006/relationships/image" Target="../media/image55.png"/><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slide" Target="slide21.xml"/><Relationship Id="rId3" Type="http://schemas.openxmlformats.org/officeDocument/2006/relationships/slide" Target="slide18.xml"/><Relationship Id="rId7" Type="http://schemas.openxmlformats.org/officeDocument/2006/relationships/slide" Target="slide20.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slide" Target="slide19.xml"/><Relationship Id="rId11" Type="http://schemas.openxmlformats.org/officeDocument/2006/relationships/slide" Target="slide16.xml"/><Relationship Id="rId5" Type="http://schemas.openxmlformats.org/officeDocument/2006/relationships/slide" Target="slide17.xml"/><Relationship Id="rId10" Type="http://schemas.openxmlformats.org/officeDocument/2006/relationships/slide" Target="slide15.xml"/><Relationship Id="rId4" Type="http://schemas.openxmlformats.org/officeDocument/2006/relationships/slide" Target="slide6.xml"/><Relationship Id="rId9" Type="http://schemas.openxmlformats.org/officeDocument/2006/relationships/slide" Target="slide14.xml"/></Relationships>
</file>

<file path=ppt/slides/_rels/slide31.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6.png"/><Relationship Id="rId18" Type="http://schemas.openxmlformats.org/officeDocument/2006/relationships/image" Target="../media/image71.png"/><Relationship Id="rId3" Type="http://schemas.openxmlformats.org/officeDocument/2006/relationships/image" Target="../media/image56.png"/><Relationship Id="rId7" Type="http://schemas.openxmlformats.org/officeDocument/2006/relationships/image" Target="../media/image60.png"/><Relationship Id="rId12" Type="http://schemas.openxmlformats.org/officeDocument/2006/relationships/image" Target="../media/image65.png"/><Relationship Id="rId17" Type="http://schemas.openxmlformats.org/officeDocument/2006/relationships/image" Target="../media/image70.png"/><Relationship Id="rId2" Type="http://schemas.openxmlformats.org/officeDocument/2006/relationships/notesSlide" Target="../notesSlides/notesSlide31.xml"/><Relationship Id="rId16" Type="http://schemas.openxmlformats.org/officeDocument/2006/relationships/image" Target="../media/image69.png"/><Relationship Id="rId1" Type="http://schemas.openxmlformats.org/officeDocument/2006/relationships/slideLayout" Target="../slideLayouts/slideLayout6.xml"/><Relationship Id="rId6" Type="http://schemas.openxmlformats.org/officeDocument/2006/relationships/image" Target="../media/image59.png"/><Relationship Id="rId11" Type="http://schemas.openxmlformats.org/officeDocument/2006/relationships/image" Target="../media/image64.png"/><Relationship Id="rId5" Type="http://schemas.openxmlformats.org/officeDocument/2006/relationships/image" Target="../media/image58.png"/><Relationship Id="rId15" Type="http://schemas.openxmlformats.org/officeDocument/2006/relationships/image" Target="../media/image68.png"/><Relationship Id="rId10" Type="http://schemas.openxmlformats.org/officeDocument/2006/relationships/image" Target="../media/image63.png"/><Relationship Id="rId19" Type="http://schemas.openxmlformats.org/officeDocument/2006/relationships/image" Target="../media/image72.jpeg"/><Relationship Id="rId4" Type="http://schemas.openxmlformats.org/officeDocument/2006/relationships/image" Target="../media/image57.png"/><Relationship Id="rId9" Type="http://schemas.openxmlformats.org/officeDocument/2006/relationships/image" Target="../media/image62.png"/><Relationship Id="rId14" Type="http://schemas.openxmlformats.org/officeDocument/2006/relationships/image" Target="../media/image67.jpeg"/></Relationships>
</file>

<file path=ppt/slides/_rels/slide32.xml.rels><?xml version="1.0" encoding="UTF-8" standalone="yes"?>
<Relationships xmlns="http://schemas.openxmlformats.org/package/2006/relationships"><Relationship Id="rId3" Type="http://schemas.openxmlformats.org/officeDocument/2006/relationships/hyperlink" Target="mailto:k-duke@ti.com" TargetMode="External"/><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3.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17.e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6.emf"/><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ctrTitle"/>
          </p:nvPr>
        </p:nvSpPr>
        <p:spPr>
          <a:xfrm>
            <a:off x="266700" y="1894300"/>
            <a:ext cx="8458200" cy="1470025"/>
          </a:xfrm>
        </p:spPr>
        <p:txBody>
          <a:bodyPr/>
          <a:lstStyle/>
          <a:p>
            <a:pPr eaLnBrk="1" hangingPunct="1"/>
            <a:r>
              <a:rPr lang="en-US" dirty="0" smtClean="0">
                <a:solidFill>
                  <a:srgbClr val="DE0000"/>
                </a:solidFill>
              </a:rPr>
              <a:t>Multiplying DAC Essentials</a:t>
            </a:r>
            <a:endParaRPr lang="en-US" dirty="0" smtClean="0"/>
          </a:p>
        </p:txBody>
      </p:sp>
      <p:sp>
        <p:nvSpPr>
          <p:cNvPr id="15362" name="Rectangle 3"/>
          <p:cNvSpPr>
            <a:spLocks noGrp="1" noChangeArrowheads="1"/>
          </p:cNvSpPr>
          <p:nvPr>
            <p:ph type="subTitle" idx="1"/>
          </p:nvPr>
        </p:nvSpPr>
        <p:spPr>
          <a:xfrm>
            <a:off x="323850" y="2897200"/>
            <a:ext cx="8458200" cy="1485900"/>
          </a:xfrm>
        </p:spPr>
        <p:txBody>
          <a:bodyPr/>
          <a:lstStyle/>
          <a:p>
            <a:pPr eaLnBrk="1" hangingPunct="1"/>
            <a:r>
              <a:rPr lang="en-US" dirty="0" smtClean="0"/>
              <a:t>A deep dive into Multiplying DACs and Applications</a:t>
            </a:r>
          </a:p>
        </p:txBody>
      </p:sp>
      <p:sp>
        <p:nvSpPr>
          <p:cNvPr id="15363" name="Slide Number Placeholder 3"/>
          <p:cNvSpPr>
            <a:spLocks noGrp="1"/>
          </p:cNvSpPr>
          <p:nvPr>
            <p:ph type="sldNum" sz="quarter" idx="10"/>
          </p:nvPr>
        </p:nvSpPr>
        <p:spPr>
          <a:noFill/>
        </p:spPr>
        <p:txBody>
          <a:bodyPr/>
          <a:lstStyle/>
          <a:p>
            <a:fld id="{C9B0B5B2-C6D6-43F5-8366-C777D8A7219E}" type="slidenum">
              <a:rPr lang="en-US" smtClean="0"/>
              <a:pPr/>
              <a:t>1</a:t>
            </a:fld>
            <a:endParaRPr lang="en-US" smtClean="0"/>
          </a:p>
        </p:txBody>
      </p:sp>
      <p:pic>
        <p:nvPicPr>
          <p:cNvPr id="5" name="Picture 1"/>
          <p:cNvPicPr>
            <a:picLocks noChangeAspect="1" noChangeArrowheads="1"/>
          </p:cNvPicPr>
          <p:nvPr/>
        </p:nvPicPr>
        <p:blipFill>
          <a:blip r:embed="rId3" cstate="print"/>
          <a:srcRect/>
          <a:stretch>
            <a:fillRect/>
          </a:stretch>
        </p:blipFill>
        <p:spPr bwMode="auto">
          <a:xfrm>
            <a:off x="7332452" y="0"/>
            <a:ext cx="1811548" cy="769434"/>
          </a:xfrm>
          <a:prstGeom prst="rect">
            <a:avLst/>
          </a:prstGeom>
          <a:noFill/>
          <a:ln w="9525">
            <a:no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Two-Quadrant Designs</a:t>
            </a:r>
            <a:endParaRPr lang="en-US" dirty="0"/>
          </a:p>
        </p:txBody>
      </p:sp>
      <p:graphicFrame>
        <p:nvGraphicFramePr>
          <p:cNvPr id="8" name="Object 7"/>
          <p:cNvGraphicFramePr>
            <a:graphicFrameLocks noChangeAspect="1"/>
          </p:cNvGraphicFramePr>
          <p:nvPr>
            <p:extLst>
              <p:ext uri="{D42A27DB-BD31-4B8C-83A1-F6EECF244321}">
                <p14:modId xmlns:p14="http://schemas.microsoft.com/office/powerpoint/2010/main" val="4038792975"/>
              </p:ext>
            </p:extLst>
          </p:nvPr>
        </p:nvGraphicFramePr>
        <p:xfrm>
          <a:off x="307068" y="1837645"/>
          <a:ext cx="8294688" cy="3290887"/>
        </p:xfrm>
        <a:graphic>
          <a:graphicData uri="http://schemas.openxmlformats.org/presentationml/2006/ole">
            <mc:AlternateContent xmlns:mc="http://schemas.openxmlformats.org/markup-compatibility/2006">
              <mc:Choice xmlns:v="urn:schemas-microsoft-com:vml" Requires="v">
                <p:oleObj spid="_x0000_s100402" name="Visio" r:id="rId4" imgW="8294203" imgH="3291300" progId="Visio.Drawing.11">
                  <p:embed/>
                </p:oleObj>
              </mc:Choice>
              <mc:Fallback>
                <p:oleObj name="Visio" r:id="rId4" imgW="8294203" imgH="3291300" progId="Visio.Drawing.11">
                  <p:embed/>
                  <p:pic>
                    <p:nvPicPr>
                      <p:cNvPr id="0"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7068" y="1837645"/>
                        <a:ext cx="8294688" cy="329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972136805"/>
              </p:ext>
            </p:extLst>
          </p:nvPr>
        </p:nvGraphicFramePr>
        <p:xfrm>
          <a:off x="314552" y="1614265"/>
          <a:ext cx="8306934" cy="3927590"/>
        </p:xfrm>
        <a:graphic>
          <a:graphicData uri="http://schemas.openxmlformats.org/presentationml/2006/ole">
            <mc:AlternateContent xmlns:mc="http://schemas.openxmlformats.org/markup-compatibility/2006">
              <mc:Choice xmlns:v="urn:schemas-microsoft-com:vml" Requires="v">
                <p:oleObj spid="_x0000_s100403" name="Visio" r:id="rId6" imgW="6393010" imgH="3022716" progId="Visio.Drawing.11">
                  <p:embed/>
                </p:oleObj>
              </mc:Choice>
              <mc:Fallback>
                <p:oleObj name="Visio" r:id="rId6" imgW="6393010" imgH="3022716" progId="Visio.Drawing.11">
                  <p:embed/>
                  <p:pic>
                    <p:nvPicPr>
                      <p:cNvPr id="0" name="Picture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4552" y="1614265"/>
                        <a:ext cx="8306934" cy="39275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301764506"/>
              </p:ext>
            </p:extLst>
          </p:nvPr>
        </p:nvGraphicFramePr>
        <p:xfrm>
          <a:off x="53948" y="1611088"/>
          <a:ext cx="8553023" cy="3786506"/>
        </p:xfrm>
        <a:graphic>
          <a:graphicData uri="http://schemas.openxmlformats.org/presentationml/2006/ole">
            <mc:AlternateContent xmlns:mc="http://schemas.openxmlformats.org/markup-compatibility/2006">
              <mc:Choice xmlns:v="urn:schemas-microsoft-com:vml" Requires="v">
                <p:oleObj spid="_x0000_s100404" name="Visio" r:id="rId8" imgW="6609232" imgH="2925270" progId="Visio.Drawing.11">
                  <p:embed/>
                </p:oleObj>
              </mc:Choice>
              <mc:Fallback>
                <p:oleObj name="Visio" r:id="rId8" imgW="6609232" imgH="2925270" progId="Visio.Drawing.11">
                  <p:embed/>
                  <p:pic>
                    <p:nvPicPr>
                      <p:cNvPr id="0" name="Picture 2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948" y="1611088"/>
                        <a:ext cx="8553023" cy="378650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222453803"/>
              </p:ext>
            </p:extLst>
          </p:nvPr>
        </p:nvGraphicFramePr>
        <p:xfrm>
          <a:off x="718464" y="1587729"/>
          <a:ext cx="7958992" cy="3840614"/>
        </p:xfrm>
        <a:graphic>
          <a:graphicData uri="http://schemas.openxmlformats.org/presentationml/2006/ole">
            <mc:AlternateContent xmlns:mc="http://schemas.openxmlformats.org/markup-compatibility/2006">
              <mc:Choice xmlns:v="urn:schemas-microsoft-com:vml" Requires="v">
                <p:oleObj spid="_x0000_s100405" name="Visio" r:id="rId10" imgW="6050185" imgH="2919332" progId="Visio.Drawing.11">
                  <p:embed/>
                </p:oleObj>
              </mc:Choice>
              <mc:Fallback>
                <p:oleObj name="Visio" r:id="rId10" imgW="6050185" imgH="2919332" progId="Visio.Drawing.11">
                  <p:embed/>
                  <p:pic>
                    <p:nvPicPr>
                      <p:cNvPr id="0" name="Picture 2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8464" y="1587729"/>
                        <a:ext cx="7958992" cy="384061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17870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xit" presetSubtype="0" fill="hold" nodeType="withEffect">
                                  <p:stCondLst>
                                    <p:cond delay="0"/>
                                  </p:stCondLst>
                                  <p:childTnLst>
                                    <p:animEffect transition="out" filter="fade">
                                      <p:cBhvr>
                                        <p:cTn id="17" dur="500"/>
                                        <p:tgtEl>
                                          <p:spTgt spid="8"/>
                                        </p:tgtEl>
                                      </p:cBhvr>
                                    </p:animEffect>
                                    <p:set>
                                      <p:cBhvr>
                                        <p:cTn id="18" dur="1" fill="hold">
                                          <p:stCondLst>
                                            <p:cond delay="499"/>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xit" presetSubtype="0" fill="hold" nodeType="withEffect">
                                  <p:stCondLst>
                                    <p:cond delay="0"/>
                                  </p:stCondLst>
                                  <p:childTnLst>
                                    <p:animEffect transition="out" filter="fade">
                                      <p:cBhvr>
                                        <p:cTn id="25" dur="500"/>
                                        <p:tgtEl>
                                          <p:spTgt spid="10"/>
                                        </p:tgtEl>
                                      </p:cBhvr>
                                    </p:animEffect>
                                    <p:set>
                                      <p:cBhvr>
                                        <p:cTn id="26"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Four-Quadrant Design</a:t>
            </a:r>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2134459855"/>
              </p:ext>
            </p:extLst>
          </p:nvPr>
        </p:nvGraphicFramePr>
        <p:xfrm>
          <a:off x="-1" y="1563688"/>
          <a:ext cx="9097057" cy="3592512"/>
        </p:xfrm>
        <a:graphic>
          <a:graphicData uri="http://schemas.openxmlformats.org/presentationml/2006/ole">
            <mc:AlternateContent xmlns:mc="http://schemas.openxmlformats.org/markup-compatibility/2006">
              <mc:Choice xmlns:v="urn:schemas-microsoft-com:vml" Requires="v">
                <p:oleObj spid="_x0000_s102413" name="Visio" r:id="rId4" imgW="8482622" imgH="3350416" progId="Visio.Drawing.11">
                  <p:embed/>
                </p:oleObj>
              </mc:Choice>
              <mc:Fallback>
                <p:oleObj name="Visio" r:id="rId4" imgW="8482622" imgH="3350416" progId="Visio.Drawing.11">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1563688"/>
                        <a:ext cx="9097057" cy="35925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3"/>
          <p:cNvSpPr/>
          <p:nvPr/>
        </p:nvSpPr>
        <p:spPr>
          <a:xfrm>
            <a:off x="0" y="1384300"/>
            <a:ext cx="6832600" cy="3835400"/>
          </a:xfrm>
          <a:prstGeom prst="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934200" y="1384300"/>
            <a:ext cx="2032000" cy="3835400"/>
          </a:xfrm>
          <a:prstGeom prst="rect">
            <a:avLst/>
          </a:prstGeom>
          <a:noFill/>
          <a:ln>
            <a:solidFill>
              <a:schemeClr val="accent6">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943100" y="5219700"/>
            <a:ext cx="2349500" cy="369332"/>
          </a:xfrm>
          <a:prstGeom prst="rect">
            <a:avLst/>
          </a:prstGeom>
          <a:noFill/>
        </p:spPr>
        <p:txBody>
          <a:bodyPr wrap="square" rtlCol="0">
            <a:spAutoFit/>
          </a:bodyPr>
          <a:lstStyle/>
          <a:p>
            <a:r>
              <a:rPr lang="en-US" dirty="0" smtClean="0">
                <a:solidFill>
                  <a:srgbClr val="C00000"/>
                </a:solidFill>
              </a:rPr>
              <a:t>Two-Quadrant Circuit</a:t>
            </a:r>
            <a:endParaRPr lang="en-US" dirty="0">
              <a:solidFill>
                <a:srgbClr val="C00000"/>
              </a:solidFill>
            </a:endParaRPr>
          </a:p>
        </p:txBody>
      </p:sp>
      <p:sp>
        <p:nvSpPr>
          <p:cNvPr id="13" name="TextBox 12"/>
          <p:cNvSpPr txBox="1"/>
          <p:nvPr/>
        </p:nvSpPr>
        <p:spPr>
          <a:xfrm>
            <a:off x="7042150" y="5239266"/>
            <a:ext cx="1924050" cy="369332"/>
          </a:xfrm>
          <a:prstGeom prst="rect">
            <a:avLst/>
          </a:prstGeom>
          <a:noFill/>
        </p:spPr>
        <p:txBody>
          <a:bodyPr wrap="square" rtlCol="0">
            <a:spAutoFit/>
          </a:bodyPr>
          <a:lstStyle/>
          <a:p>
            <a:r>
              <a:rPr lang="en-US" dirty="0" smtClean="0">
                <a:solidFill>
                  <a:schemeClr val="accent6">
                    <a:lumMod val="75000"/>
                  </a:schemeClr>
                </a:solidFill>
              </a:rPr>
              <a:t>Summing Stage</a:t>
            </a:r>
            <a:endParaRPr lang="en-US" dirty="0">
              <a:solidFill>
                <a:schemeClr val="accent6">
                  <a:lumMod val="75000"/>
                </a:schemeClr>
              </a:solidFill>
            </a:endParaRPr>
          </a:p>
        </p:txBody>
      </p:sp>
    </p:spTree>
    <p:extLst>
      <p:ext uri="{BB962C8B-B14F-4D97-AF65-F5344CB8AC3E}">
        <p14:creationId xmlns:p14="http://schemas.microsoft.com/office/powerpoint/2010/main" val="3871515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P spid="5"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±10V </a:t>
            </a:r>
            <a:r>
              <a:rPr lang="en-US" dirty="0" smtClean="0"/>
              <a:t>4-Quadrant MDAC </a:t>
            </a:r>
            <a:r>
              <a:rPr lang="en-US" dirty="0"/>
              <a:t>TI </a:t>
            </a:r>
            <a:r>
              <a:rPr lang="en-US" dirty="0" smtClean="0"/>
              <a:t>Precision Design</a:t>
            </a:r>
            <a:endParaRPr lang="es-NI" dirty="0"/>
          </a:p>
        </p:txBody>
      </p:sp>
      <p:sp>
        <p:nvSpPr>
          <p:cNvPr id="3" name="Content Placeholder 2"/>
          <p:cNvSpPr>
            <a:spLocks noGrp="1"/>
          </p:cNvSpPr>
          <p:nvPr>
            <p:ph idx="1"/>
          </p:nvPr>
        </p:nvSpPr>
        <p:spPr>
          <a:xfrm>
            <a:off x="333375" y="1270000"/>
            <a:ext cx="4327525" cy="4724400"/>
          </a:xfrm>
        </p:spPr>
        <p:txBody>
          <a:bodyPr/>
          <a:lstStyle/>
          <a:p>
            <a:r>
              <a:rPr lang="en-US" dirty="0" smtClean="0"/>
              <a:t>Both 2-quadrant and 4-quadrant designs require a </a:t>
            </a:r>
            <a:r>
              <a:rPr lang="en-US" dirty="0" err="1" smtClean="0"/>
              <a:t>transimpedance</a:t>
            </a:r>
            <a:r>
              <a:rPr lang="en-US" dirty="0" smtClean="0"/>
              <a:t> stage</a:t>
            </a:r>
          </a:p>
          <a:p>
            <a:pPr lvl="1"/>
            <a:r>
              <a:rPr lang="en-US" dirty="0" smtClean="0"/>
              <a:t>4-quad is just 2-quad with a summing amp</a:t>
            </a:r>
          </a:p>
          <a:p>
            <a:pPr lvl="1"/>
            <a:endParaRPr lang="en-US" dirty="0" smtClean="0"/>
          </a:p>
          <a:p>
            <a:r>
              <a:rPr lang="en-US" dirty="0" smtClean="0"/>
              <a:t>How do you select the amplifier for this </a:t>
            </a:r>
            <a:r>
              <a:rPr lang="en-US" dirty="0" err="1" smtClean="0"/>
              <a:t>transimpedance</a:t>
            </a:r>
            <a:r>
              <a:rPr lang="en-US" dirty="0" smtClean="0"/>
              <a:t> stage?</a:t>
            </a:r>
          </a:p>
          <a:p>
            <a:pPr lvl="1"/>
            <a:r>
              <a:rPr lang="en-US" dirty="0" smtClean="0"/>
              <a:t>Most MDAC datasheets show this:</a:t>
            </a:r>
            <a:endParaRPr lang="es-NI" dirty="0"/>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12</a:t>
            </a:fld>
            <a:endParaRPr lang="en-US"/>
          </a:p>
        </p:txBody>
      </p:sp>
      <p:pic>
        <p:nvPicPr>
          <p:cNvPr id="1034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97168" y="850901"/>
            <a:ext cx="3717512" cy="520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1300" y="4354514"/>
            <a:ext cx="4555868" cy="786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p:nvPr/>
        </p:nvCxnSpPr>
        <p:spPr>
          <a:xfrm flipV="1">
            <a:off x="3397250" y="4679950"/>
            <a:ext cx="1155700" cy="63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276225" y="4892675"/>
            <a:ext cx="1812925" cy="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363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103427"/>
                                        </p:tgtEl>
                                        <p:attrNameLst>
                                          <p:attrName>style.visibility</p:attrName>
                                        </p:attrNameLst>
                                      </p:cBhvr>
                                      <p:to>
                                        <p:strVal val="visible"/>
                                      </p:to>
                                    </p:set>
                                    <p:animEffect transition="in" filter="fade">
                                      <p:cBhvr>
                                        <p:cTn id="13" dur="500"/>
                                        <p:tgtEl>
                                          <p:spTgt spid="103427"/>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3426"/>
                                        </p:tgtEl>
                                        <p:attrNameLst>
                                          <p:attrName>style.visibility</p:attrName>
                                        </p:attrNameLst>
                                      </p:cBhvr>
                                      <p:to>
                                        <p:strVal val="visible"/>
                                      </p:to>
                                    </p:set>
                                    <p:animEffect transition="in" filter="fade">
                                      <p:cBhvr>
                                        <p:cTn id="21" dur="500"/>
                                        <p:tgtEl>
                                          <p:spTgt spid="1034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TINA-TI Simulation</a:t>
            </a:r>
            <a:endParaRPr lang="es-NI" dirty="0"/>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13</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3177709250"/>
              </p:ext>
            </p:extLst>
          </p:nvPr>
        </p:nvGraphicFramePr>
        <p:xfrm>
          <a:off x="2654300" y="1333500"/>
          <a:ext cx="3721100" cy="1854200"/>
        </p:xfrm>
        <a:graphic>
          <a:graphicData uri="http://schemas.openxmlformats.org/drawingml/2006/table">
            <a:tbl>
              <a:tblPr firstRow="1" bandRow="1">
                <a:tableStyleId>{5C22544A-7EE6-4342-B048-85BDC9FD1C3A}</a:tableStyleId>
              </a:tblPr>
              <a:tblGrid>
                <a:gridCol w="1460500"/>
                <a:gridCol w="1041400"/>
                <a:gridCol w="1219200"/>
              </a:tblGrid>
              <a:tr h="370840">
                <a:tc>
                  <a:txBody>
                    <a:bodyPr/>
                    <a:lstStyle/>
                    <a:p>
                      <a:r>
                        <a:rPr lang="en-US" dirty="0" smtClean="0"/>
                        <a:t>Input Code</a:t>
                      </a:r>
                      <a:endParaRPr lang="en-US" dirty="0"/>
                    </a:p>
                  </a:txBody>
                  <a:tcPr/>
                </a:tc>
                <a:tc>
                  <a:txBody>
                    <a:bodyPr/>
                    <a:lstStyle/>
                    <a:p>
                      <a:r>
                        <a:rPr lang="en-US" baseline="0" dirty="0" err="1" smtClean="0"/>
                        <a:t>Vout</a:t>
                      </a:r>
                      <a:endParaRPr lang="en-US" dirty="0"/>
                    </a:p>
                  </a:txBody>
                  <a:tcPr/>
                </a:tc>
                <a:tc>
                  <a:txBody>
                    <a:bodyPr/>
                    <a:lstStyle/>
                    <a:p>
                      <a:r>
                        <a:rPr lang="en-US" dirty="0" smtClean="0"/>
                        <a:t>LSB Size</a:t>
                      </a:r>
                      <a:endParaRPr lang="en-US" dirty="0"/>
                    </a:p>
                  </a:txBody>
                  <a:tcPr/>
                </a:tc>
              </a:tr>
              <a:tr h="370840">
                <a:tc>
                  <a:txBody>
                    <a:bodyPr/>
                    <a:lstStyle/>
                    <a:p>
                      <a:r>
                        <a:rPr lang="en-US" dirty="0" smtClean="0"/>
                        <a:t>00</a:t>
                      </a:r>
                      <a:endParaRPr lang="en-US" dirty="0"/>
                    </a:p>
                  </a:txBody>
                  <a:tcPr/>
                </a:tc>
                <a:tc>
                  <a:txBody>
                    <a:bodyPr/>
                    <a:lstStyle/>
                    <a:p>
                      <a:r>
                        <a:rPr lang="en-US" dirty="0" smtClean="0"/>
                        <a:t>0V</a:t>
                      </a:r>
                      <a:endParaRPr lang="en-US" dirty="0"/>
                    </a:p>
                  </a:txBody>
                  <a:tcPr/>
                </a:tc>
                <a:tc>
                  <a:txBody>
                    <a:bodyPr/>
                    <a:lstStyle/>
                    <a:p>
                      <a:r>
                        <a:rPr lang="en-US" dirty="0" smtClean="0"/>
                        <a:t>*</a:t>
                      </a:r>
                      <a:endParaRPr lang="en-US" dirty="0"/>
                    </a:p>
                  </a:txBody>
                  <a:tcPr/>
                </a:tc>
              </a:tr>
              <a:tr h="370840">
                <a:tc>
                  <a:txBody>
                    <a:bodyPr/>
                    <a:lstStyle/>
                    <a:p>
                      <a:r>
                        <a:rPr lang="en-US" dirty="0" smtClean="0"/>
                        <a:t>01</a:t>
                      </a:r>
                      <a:endParaRPr lang="en-US" dirty="0"/>
                    </a:p>
                  </a:txBody>
                  <a:tcPr/>
                </a:tc>
                <a:tc>
                  <a:txBody>
                    <a:bodyPr/>
                    <a:lstStyle/>
                    <a:p>
                      <a:r>
                        <a:rPr lang="en-US" dirty="0" smtClean="0"/>
                        <a:t>-1.25V</a:t>
                      </a:r>
                      <a:endParaRPr lang="en-US" dirty="0"/>
                    </a:p>
                  </a:txBody>
                  <a:tcPr/>
                </a:tc>
                <a:tc>
                  <a:txBody>
                    <a:bodyPr/>
                    <a:lstStyle/>
                    <a:p>
                      <a:r>
                        <a:rPr lang="en-US" dirty="0" smtClean="0"/>
                        <a:t>-1.25V</a:t>
                      </a:r>
                      <a:endParaRPr lang="en-US" dirty="0"/>
                    </a:p>
                  </a:txBody>
                  <a:tcPr/>
                </a:tc>
              </a:tr>
              <a:tr h="370840">
                <a:tc>
                  <a:txBody>
                    <a:bodyPr/>
                    <a:lstStyle/>
                    <a:p>
                      <a:r>
                        <a:rPr lang="en-US" dirty="0" smtClean="0"/>
                        <a:t>10</a:t>
                      </a:r>
                      <a:endParaRPr lang="en-US" dirty="0"/>
                    </a:p>
                  </a:txBody>
                  <a:tcPr/>
                </a:tc>
                <a:tc>
                  <a:txBody>
                    <a:bodyPr/>
                    <a:lstStyle/>
                    <a:p>
                      <a:r>
                        <a:rPr lang="en-US" dirty="0" smtClean="0"/>
                        <a:t>-2.5V</a:t>
                      </a:r>
                      <a:endParaRPr lang="en-US" dirty="0"/>
                    </a:p>
                  </a:txBody>
                  <a:tcPr/>
                </a:tc>
                <a:tc>
                  <a:txBody>
                    <a:bodyPr/>
                    <a:lstStyle/>
                    <a:p>
                      <a:r>
                        <a:rPr lang="en-US" dirty="0" smtClean="0"/>
                        <a:t>-1.25V</a:t>
                      </a:r>
                      <a:endParaRPr lang="en-US" dirty="0"/>
                    </a:p>
                  </a:txBody>
                  <a:tcPr/>
                </a:tc>
              </a:tr>
              <a:tr h="370840">
                <a:tc>
                  <a:txBody>
                    <a:bodyPr/>
                    <a:lstStyle/>
                    <a:p>
                      <a:r>
                        <a:rPr lang="en-US" dirty="0" smtClean="0"/>
                        <a:t>11</a:t>
                      </a:r>
                      <a:endParaRPr lang="en-US" dirty="0"/>
                    </a:p>
                  </a:txBody>
                  <a:tcPr/>
                </a:tc>
                <a:tc>
                  <a:txBody>
                    <a:bodyPr/>
                    <a:lstStyle/>
                    <a:p>
                      <a:r>
                        <a:rPr lang="en-US" dirty="0" smtClean="0"/>
                        <a:t>-3.75</a:t>
                      </a:r>
                      <a:endParaRPr lang="en-US" dirty="0"/>
                    </a:p>
                  </a:txBody>
                  <a:tcPr/>
                </a:tc>
                <a:tc>
                  <a:txBody>
                    <a:bodyPr/>
                    <a:lstStyle/>
                    <a:p>
                      <a:r>
                        <a:rPr lang="en-US" dirty="0" smtClean="0"/>
                        <a:t>-1.25V</a:t>
                      </a:r>
                      <a:endParaRPr lang="en-US" dirty="0"/>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934425860"/>
              </p:ext>
            </p:extLst>
          </p:nvPr>
        </p:nvGraphicFramePr>
        <p:xfrm>
          <a:off x="4978400" y="1333500"/>
          <a:ext cx="3721100" cy="1854200"/>
        </p:xfrm>
        <a:graphic>
          <a:graphicData uri="http://schemas.openxmlformats.org/drawingml/2006/table">
            <a:tbl>
              <a:tblPr firstRow="1" bandRow="1">
                <a:tableStyleId>{5C22544A-7EE6-4342-B048-85BDC9FD1C3A}</a:tableStyleId>
              </a:tblPr>
              <a:tblGrid>
                <a:gridCol w="1460500"/>
                <a:gridCol w="1041400"/>
                <a:gridCol w="1219200"/>
              </a:tblGrid>
              <a:tr h="370840">
                <a:tc>
                  <a:txBody>
                    <a:bodyPr/>
                    <a:lstStyle/>
                    <a:p>
                      <a:r>
                        <a:rPr lang="en-US" dirty="0" smtClean="0"/>
                        <a:t>Input Code</a:t>
                      </a:r>
                      <a:endParaRPr lang="en-US" dirty="0"/>
                    </a:p>
                  </a:txBody>
                  <a:tcPr/>
                </a:tc>
                <a:tc>
                  <a:txBody>
                    <a:bodyPr/>
                    <a:lstStyle/>
                    <a:p>
                      <a:r>
                        <a:rPr lang="en-US" baseline="0" dirty="0" err="1" smtClean="0"/>
                        <a:t>Vout</a:t>
                      </a:r>
                      <a:endParaRPr lang="en-US" dirty="0"/>
                    </a:p>
                  </a:txBody>
                  <a:tcPr/>
                </a:tc>
                <a:tc>
                  <a:txBody>
                    <a:bodyPr/>
                    <a:lstStyle/>
                    <a:p>
                      <a:r>
                        <a:rPr lang="en-US" dirty="0" smtClean="0"/>
                        <a:t>LSB Size</a:t>
                      </a:r>
                      <a:endParaRPr lang="en-US" dirty="0"/>
                    </a:p>
                  </a:txBody>
                  <a:tcPr/>
                </a:tc>
              </a:tr>
              <a:tr h="370840">
                <a:tc>
                  <a:txBody>
                    <a:bodyPr/>
                    <a:lstStyle/>
                    <a:p>
                      <a:r>
                        <a:rPr lang="en-US" dirty="0" smtClean="0"/>
                        <a:t>00</a:t>
                      </a:r>
                      <a:endParaRPr lang="en-US" dirty="0"/>
                    </a:p>
                  </a:txBody>
                  <a:tcPr/>
                </a:tc>
                <a:tc>
                  <a:txBody>
                    <a:bodyPr/>
                    <a:lstStyle/>
                    <a:p>
                      <a:r>
                        <a:rPr lang="en-US" dirty="0" smtClean="0"/>
                        <a:t>-1V</a:t>
                      </a:r>
                      <a:endParaRPr lang="en-US" dirty="0"/>
                    </a:p>
                  </a:txBody>
                  <a:tcPr/>
                </a:tc>
                <a:tc>
                  <a:txBody>
                    <a:bodyPr/>
                    <a:lstStyle/>
                    <a:p>
                      <a:r>
                        <a:rPr lang="en-US" dirty="0" smtClean="0"/>
                        <a:t>*</a:t>
                      </a:r>
                      <a:endParaRPr lang="en-US" dirty="0"/>
                    </a:p>
                  </a:txBody>
                  <a:tcPr/>
                </a:tc>
              </a:tr>
              <a:tr h="370840">
                <a:tc>
                  <a:txBody>
                    <a:bodyPr/>
                    <a:lstStyle/>
                    <a:p>
                      <a:r>
                        <a:rPr lang="en-US" dirty="0" smtClean="0"/>
                        <a:t>01</a:t>
                      </a:r>
                      <a:endParaRPr lang="en-US" dirty="0"/>
                    </a:p>
                  </a:txBody>
                  <a:tcPr/>
                </a:tc>
                <a:tc>
                  <a:txBody>
                    <a:bodyPr/>
                    <a:lstStyle/>
                    <a:p>
                      <a:r>
                        <a:rPr lang="en-US" dirty="0" smtClean="0"/>
                        <a:t>-2.625</a:t>
                      </a:r>
                      <a:endParaRPr lang="en-US" dirty="0"/>
                    </a:p>
                  </a:txBody>
                  <a:tcPr/>
                </a:tc>
                <a:tc>
                  <a:txBody>
                    <a:bodyPr/>
                    <a:lstStyle/>
                    <a:p>
                      <a:r>
                        <a:rPr lang="en-US" dirty="0" smtClean="0"/>
                        <a:t>-1.625V</a:t>
                      </a:r>
                      <a:endParaRPr lang="en-US" dirty="0"/>
                    </a:p>
                  </a:txBody>
                  <a:tcPr/>
                </a:tc>
              </a:tr>
              <a:tr h="370840">
                <a:tc>
                  <a:txBody>
                    <a:bodyPr/>
                    <a:lstStyle/>
                    <a:p>
                      <a:r>
                        <a:rPr lang="en-US" dirty="0" smtClean="0"/>
                        <a:t>10</a:t>
                      </a:r>
                      <a:endParaRPr lang="en-US" dirty="0"/>
                    </a:p>
                  </a:txBody>
                  <a:tcPr/>
                </a:tc>
                <a:tc>
                  <a:txBody>
                    <a:bodyPr/>
                    <a:lstStyle/>
                    <a:p>
                      <a:r>
                        <a:rPr lang="en-US" dirty="0" smtClean="0"/>
                        <a:t>-4.000</a:t>
                      </a:r>
                      <a:endParaRPr lang="en-US" dirty="0"/>
                    </a:p>
                  </a:txBody>
                  <a:tcPr/>
                </a:tc>
                <a:tc>
                  <a:txBody>
                    <a:bodyPr/>
                    <a:lstStyle/>
                    <a:p>
                      <a:r>
                        <a:rPr lang="en-US" dirty="0" smtClean="0"/>
                        <a:t>-1.375V</a:t>
                      </a:r>
                      <a:endParaRPr lang="en-US" dirty="0"/>
                    </a:p>
                  </a:txBody>
                  <a:tcPr/>
                </a:tc>
              </a:tr>
              <a:tr h="370840">
                <a:tc>
                  <a:txBody>
                    <a:bodyPr/>
                    <a:lstStyle/>
                    <a:p>
                      <a:r>
                        <a:rPr lang="en-US" dirty="0" smtClean="0"/>
                        <a:t>11</a:t>
                      </a:r>
                      <a:endParaRPr lang="en-US" dirty="0"/>
                    </a:p>
                  </a:txBody>
                  <a:tcPr/>
                </a:tc>
                <a:tc>
                  <a:txBody>
                    <a:bodyPr/>
                    <a:lstStyle/>
                    <a:p>
                      <a:r>
                        <a:rPr lang="en-US" dirty="0" smtClean="0"/>
                        <a:t>-5.625</a:t>
                      </a:r>
                      <a:endParaRPr lang="en-US" dirty="0"/>
                    </a:p>
                  </a:txBody>
                  <a:tcPr/>
                </a:tc>
                <a:tc>
                  <a:txBody>
                    <a:bodyPr/>
                    <a:lstStyle/>
                    <a:p>
                      <a:r>
                        <a:rPr lang="en-US" dirty="0" smtClean="0"/>
                        <a:t>-1.625V</a:t>
                      </a:r>
                      <a:endParaRPr lang="en-US" dirty="0"/>
                    </a:p>
                  </a:txBody>
                  <a:tcPr/>
                </a:tc>
              </a:tr>
            </a:tbl>
          </a:graphicData>
        </a:graphic>
      </p:graphicFrame>
      <p:pic>
        <p:nvPicPr>
          <p:cNvPr id="1044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8713" y="3429000"/>
            <a:ext cx="6581775"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4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28713" y="3422650"/>
            <a:ext cx="7248525" cy="241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5765800" y="876300"/>
            <a:ext cx="2743200" cy="369332"/>
          </a:xfrm>
          <a:prstGeom prst="rect">
            <a:avLst/>
          </a:prstGeom>
          <a:noFill/>
        </p:spPr>
        <p:txBody>
          <a:bodyPr wrap="square" rtlCol="0">
            <a:spAutoFit/>
          </a:bodyPr>
          <a:lstStyle/>
          <a:p>
            <a:r>
              <a:rPr lang="en-US" dirty="0" err="1" smtClean="0"/>
              <a:t>Vout</a:t>
            </a:r>
            <a:r>
              <a:rPr lang="en-US" dirty="0" smtClean="0"/>
              <a:t> with 1V </a:t>
            </a:r>
            <a:r>
              <a:rPr lang="en-US" dirty="0" err="1" smtClean="0"/>
              <a:t>Vos</a:t>
            </a:r>
            <a:endParaRPr lang="en-US" dirty="0"/>
          </a:p>
        </p:txBody>
      </p:sp>
      <p:sp>
        <p:nvSpPr>
          <p:cNvPr id="15" name="TextBox 14"/>
          <p:cNvSpPr txBox="1"/>
          <p:nvPr/>
        </p:nvSpPr>
        <p:spPr>
          <a:xfrm>
            <a:off x="1231900" y="876300"/>
            <a:ext cx="2743200" cy="369332"/>
          </a:xfrm>
          <a:prstGeom prst="rect">
            <a:avLst/>
          </a:prstGeom>
          <a:noFill/>
        </p:spPr>
        <p:txBody>
          <a:bodyPr wrap="square" rtlCol="0">
            <a:spAutoFit/>
          </a:bodyPr>
          <a:lstStyle/>
          <a:p>
            <a:r>
              <a:rPr lang="en-US" dirty="0" err="1" smtClean="0"/>
              <a:t>Vout</a:t>
            </a:r>
            <a:r>
              <a:rPr lang="en-US" dirty="0" smtClean="0"/>
              <a:t> with 0V </a:t>
            </a:r>
            <a:r>
              <a:rPr lang="en-US" dirty="0" err="1" smtClean="0"/>
              <a:t>Vos</a:t>
            </a:r>
            <a:endParaRPr lang="en-US" dirty="0"/>
          </a:p>
        </p:txBody>
      </p:sp>
    </p:spTree>
    <p:extLst>
      <p:ext uri="{BB962C8B-B14F-4D97-AF65-F5344CB8AC3E}">
        <p14:creationId xmlns:p14="http://schemas.microsoft.com/office/powerpoint/2010/main" val="4229671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3333E-6 4.07407E-6 L -0.25416 0.00023 " pathEditMode="relative" ptsTypes="AA">
                                      <p:cBhvr>
                                        <p:cTn id="6" dur="2000" fill="hold"/>
                                        <p:tgtEl>
                                          <p:spTgt spid="8"/>
                                        </p:tgtEl>
                                        <p:attrNameLst>
                                          <p:attrName>ppt_x</p:attrName>
                                          <p:attrName>ppt_y</p:attrName>
                                        </p:attrNameLst>
                                      </p:cBhvr>
                                    </p:animMotion>
                                  </p:childTnLst>
                                </p:cTn>
                              </p:par>
                              <p:par>
                                <p:cTn id="7" presetID="10" presetClass="exit" presetSubtype="0" fill="hold" nodeType="withEffect">
                                  <p:stCondLst>
                                    <p:cond delay="0"/>
                                  </p:stCondLst>
                                  <p:childTnLst>
                                    <p:animEffect transition="out" filter="fade">
                                      <p:cBhvr>
                                        <p:cTn id="8" dur="500"/>
                                        <p:tgtEl>
                                          <p:spTgt spid="104451"/>
                                        </p:tgtEl>
                                      </p:cBhvr>
                                    </p:animEffect>
                                    <p:set>
                                      <p:cBhvr>
                                        <p:cTn id="9" dur="1" fill="hold">
                                          <p:stCondLst>
                                            <p:cond delay="499"/>
                                          </p:stCondLst>
                                        </p:cTn>
                                        <p:tgtEl>
                                          <p:spTgt spid="104451"/>
                                        </p:tgtEl>
                                        <p:attrNameLst>
                                          <p:attrName>style.visibility</p:attrName>
                                        </p:attrNameLst>
                                      </p:cBhvr>
                                      <p:to>
                                        <p:strVal val="hidden"/>
                                      </p:to>
                                    </p:set>
                                  </p:childTnLst>
                                </p:cTn>
                              </p:par>
                              <p:par>
                                <p:cTn id="10" presetID="10" presetClass="entr" presetSubtype="0" fill="hold" nodeType="withEffect">
                                  <p:stCondLst>
                                    <p:cond delay="0"/>
                                  </p:stCondLst>
                                  <p:childTnLst>
                                    <p:set>
                                      <p:cBhvr>
                                        <p:cTn id="11" dur="1" fill="hold">
                                          <p:stCondLst>
                                            <p:cond delay="0"/>
                                          </p:stCondLst>
                                        </p:cTn>
                                        <p:tgtEl>
                                          <p:spTgt spid="104452"/>
                                        </p:tgtEl>
                                        <p:attrNameLst>
                                          <p:attrName>style.visibility</p:attrName>
                                        </p:attrNameLst>
                                      </p:cBhvr>
                                      <p:to>
                                        <p:strVal val="visible"/>
                                      </p:to>
                                    </p:set>
                                    <p:animEffect transition="in" filter="fade">
                                      <p:cBhvr>
                                        <p:cTn id="12" dur="500"/>
                                        <p:tgtEl>
                                          <p:spTgt spid="104452"/>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Analyze Modulation on </a:t>
            </a:r>
            <a:r>
              <a:rPr lang="en-US" dirty="0" err="1" smtClean="0"/>
              <a:t>Vos</a:t>
            </a:r>
            <a:endParaRPr lang="en-US" dirty="0"/>
          </a:p>
        </p:txBody>
      </p:sp>
      <p:sp>
        <p:nvSpPr>
          <p:cNvPr id="3" name="Content Placeholder 2"/>
          <p:cNvSpPr>
            <a:spLocks noGrp="1"/>
          </p:cNvSpPr>
          <p:nvPr>
            <p:ph idx="1"/>
          </p:nvPr>
        </p:nvSpPr>
        <p:spPr/>
        <p:txBody>
          <a:bodyPr/>
          <a:lstStyle/>
          <a:p>
            <a:r>
              <a:rPr lang="en-US" sz="2800" dirty="0" smtClean="0"/>
              <a:t>Four-Step Process</a:t>
            </a:r>
          </a:p>
          <a:p>
            <a:pPr lvl="1"/>
            <a:r>
              <a:rPr lang="en-US" sz="2400" dirty="0" smtClean="0"/>
              <a:t>Analyze the R-2R ladder structure</a:t>
            </a:r>
          </a:p>
          <a:p>
            <a:pPr lvl="1"/>
            <a:r>
              <a:rPr lang="en-US" sz="2400" dirty="0" smtClean="0"/>
              <a:t>Write nodal equations for each “rung” of the Ladder</a:t>
            </a:r>
          </a:p>
          <a:p>
            <a:pPr lvl="1"/>
            <a:r>
              <a:rPr lang="en-US" sz="2400" dirty="0" smtClean="0"/>
              <a:t>Define </a:t>
            </a:r>
            <a:r>
              <a:rPr lang="en-US" sz="2400" dirty="0" err="1" smtClean="0"/>
              <a:t>Iout</a:t>
            </a:r>
            <a:r>
              <a:rPr lang="en-US" sz="2400" dirty="0" smtClean="0"/>
              <a:t> impedance versus code</a:t>
            </a:r>
          </a:p>
          <a:p>
            <a:pPr lvl="1"/>
            <a:r>
              <a:rPr lang="en-US" sz="2400" dirty="0" smtClean="0"/>
              <a:t>Iterate through all possible codes</a:t>
            </a:r>
          </a:p>
          <a:p>
            <a:pPr lvl="1"/>
            <a:endParaRPr lang="en-US" dirty="0"/>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14</a:t>
            </a:fld>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9579"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4637" y="3995738"/>
            <a:ext cx="3514725"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0134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R-2R </a:t>
            </a:r>
            <a:r>
              <a:rPr lang="en-US" dirty="0" smtClean="0"/>
              <a:t>Ladder Architecture</a:t>
            </a:r>
            <a:endParaRPr lang="en-US" dirty="0"/>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15</a:t>
            </a:fld>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548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037" y="1623848"/>
            <a:ext cx="7705926" cy="3318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9818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Nodal Equations</a:t>
            </a:r>
            <a:endParaRPr lang="en-US" dirty="0"/>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16</a:t>
            </a:fld>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TextBox 16"/>
          <p:cNvSpPr txBox="1"/>
          <p:nvPr/>
        </p:nvSpPr>
        <p:spPr>
          <a:xfrm>
            <a:off x="5321300" y="3860800"/>
            <a:ext cx="2743200" cy="369332"/>
          </a:xfrm>
          <a:prstGeom prst="rect">
            <a:avLst/>
          </a:prstGeom>
          <a:noFill/>
        </p:spPr>
        <p:txBody>
          <a:bodyPr wrap="square" rtlCol="0">
            <a:spAutoFit/>
          </a:bodyPr>
          <a:lstStyle/>
          <a:p>
            <a:r>
              <a:rPr lang="en-US" dirty="0" smtClean="0"/>
              <a:t>General Form Equations</a:t>
            </a:r>
            <a:endParaRPr lang="en-US" dirty="0"/>
          </a:p>
        </p:txBody>
      </p:sp>
      <p:sp>
        <p:nvSpPr>
          <p:cNvPr id="18" name="Rectangle 17"/>
          <p:cNvSpPr/>
          <p:nvPr/>
        </p:nvSpPr>
        <p:spPr>
          <a:xfrm>
            <a:off x="4305300" y="4242832"/>
            <a:ext cx="4343400" cy="261610"/>
          </a:xfrm>
          <a:prstGeom prst="rect">
            <a:avLst/>
          </a:prstGeom>
        </p:spPr>
        <p:txBody>
          <a:bodyPr wrap="square">
            <a:spAutoFit/>
          </a:bodyPr>
          <a:lstStyle/>
          <a:p>
            <a:r>
              <a:rPr lang="en-US" sz="1100" i="1" dirty="0" smtClean="0"/>
              <a:t>n: number of non-segmented bits</a:t>
            </a:r>
            <a:r>
              <a:rPr lang="en-US" sz="1100" i="1" dirty="0" smtClean="0"/>
              <a:t>	i</a:t>
            </a:r>
            <a:r>
              <a:rPr lang="en-US" sz="1100" i="1" dirty="0"/>
              <a:t>: </a:t>
            </a:r>
            <a:r>
              <a:rPr lang="en-US" sz="1100" i="1" dirty="0" err="1" smtClean="0"/>
              <a:t>bitnumber</a:t>
            </a:r>
            <a:endParaRPr lang="en-US" sz="1100" dirty="0"/>
          </a:p>
        </p:txBody>
      </p:sp>
      <p:pic>
        <p:nvPicPr>
          <p:cNvPr id="107560" name="Picture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2180" y="1077966"/>
            <a:ext cx="4999639" cy="2458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2647064108"/>
              </p:ext>
            </p:extLst>
          </p:nvPr>
        </p:nvGraphicFramePr>
        <p:xfrm>
          <a:off x="203199" y="3860799"/>
          <a:ext cx="2902858" cy="2009671"/>
        </p:xfrm>
        <a:graphic>
          <a:graphicData uri="http://schemas.openxmlformats.org/presentationml/2006/ole">
            <mc:AlternateContent xmlns:mc="http://schemas.openxmlformats.org/markup-compatibility/2006">
              <mc:Choice xmlns:v="urn:schemas-microsoft-com:vml" Requires="v">
                <p:oleObj spid="_x0000_s107574" name="Visio" r:id="rId5" imgW="1736415" imgH="1203120" progId="Visio.Drawing.11">
                  <p:embed/>
                </p:oleObj>
              </mc:Choice>
              <mc:Fallback>
                <p:oleObj name="Visio" r:id="rId5" imgW="1736415" imgH="1203120" progId="Visio.Drawing.11">
                  <p:embed/>
                  <p:pic>
                    <p:nvPicPr>
                      <p:cNvPr id="0" name="Object 4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3199" y="3860799"/>
                        <a:ext cx="2902858" cy="2009671"/>
                      </a:xfrm>
                      <a:prstGeom prst="rect">
                        <a:avLst/>
                      </a:prstGeom>
                      <a:noFill/>
                    </p:spPr>
                  </p:pic>
                </p:oleObj>
              </mc:Fallback>
            </mc:AlternateContent>
          </a:graphicData>
        </a:graphic>
      </p:graphicFrame>
      <p:sp>
        <p:nvSpPr>
          <p:cNvPr id="12" name="Rectangle 4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p:cNvGraphicFramePr>
            <a:graphicFrameLocks noChangeAspect="1"/>
          </p:cNvGraphicFramePr>
          <p:nvPr>
            <p:extLst>
              <p:ext uri="{D42A27DB-BD31-4B8C-83A1-F6EECF244321}">
                <p14:modId xmlns:p14="http://schemas.microsoft.com/office/powerpoint/2010/main" val="147352452"/>
              </p:ext>
            </p:extLst>
          </p:nvPr>
        </p:nvGraphicFramePr>
        <p:xfrm>
          <a:off x="4039961" y="4635071"/>
          <a:ext cx="4432122" cy="1199672"/>
        </p:xfrm>
        <a:graphic>
          <a:graphicData uri="http://schemas.openxmlformats.org/presentationml/2006/ole">
            <mc:AlternateContent xmlns:mc="http://schemas.openxmlformats.org/markup-compatibility/2006">
              <mc:Choice xmlns:v="urn:schemas-microsoft-com:vml" Requires="v">
                <p:oleObj spid="_x0000_s107575" name="Visio" r:id="rId7" imgW="2530065" imgH="688500" progId="Visio.Drawing.11">
                  <p:embed/>
                </p:oleObj>
              </mc:Choice>
              <mc:Fallback>
                <p:oleObj name="Visio" r:id="rId7" imgW="2530065" imgH="688500" progId="Visio.Drawing.11">
                  <p:embed/>
                  <p:pic>
                    <p:nvPicPr>
                      <p:cNvPr id="0" name="Object 4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39961" y="4635071"/>
                        <a:ext cx="4432122" cy="1199672"/>
                      </a:xfrm>
                      <a:prstGeom prst="rect">
                        <a:avLst/>
                      </a:prstGeom>
                      <a:noFill/>
                    </p:spPr>
                  </p:pic>
                </p:oleObj>
              </mc:Fallback>
            </mc:AlternateContent>
          </a:graphicData>
        </a:graphic>
      </p:graphicFrame>
    </p:spTree>
    <p:extLst>
      <p:ext uri="{BB962C8B-B14F-4D97-AF65-F5344CB8AC3E}">
        <p14:creationId xmlns:p14="http://schemas.microsoft.com/office/powerpoint/2010/main" val="357814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Define </a:t>
            </a:r>
            <a:r>
              <a:rPr lang="en-US" dirty="0" err="1" smtClean="0"/>
              <a:t>Iout</a:t>
            </a:r>
            <a:r>
              <a:rPr lang="en-US" dirty="0" smtClean="0"/>
              <a:t> Input Impedance</a:t>
            </a:r>
            <a:endParaRPr lang="en-US" dirty="0"/>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17</a:t>
            </a:fld>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cxnSp>
        <p:nvCxnSpPr>
          <p:cNvPr id="19" name="Straight Arrow Connector 15"/>
          <p:cNvCxnSpPr>
            <a:cxnSpLocks noChangeShapeType="1"/>
          </p:cNvCxnSpPr>
          <p:nvPr/>
        </p:nvCxnSpPr>
        <p:spPr bwMode="auto">
          <a:xfrm>
            <a:off x="3863522" y="1718365"/>
            <a:ext cx="1216478" cy="0"/>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sp>
        <p:nvSpPr>
          <p:cNvPr id="2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cxnSp>
        <p:nvCxnSpPr>
          <p:cNvPr id="23" name="Straight Arrow Connector 15"/>
          <p:cNvCxnSpPr>
            <a:cxnSpLocks noChangeShapeType="1"/>
          </p:cNvCxnSpPr>
          <p:nvPr/>
        </p:nvCxnSpPr>
        <p:spPr bwMode="auto">
          <a:xfrm flipH="1">
            <a:off x="4279900" y="2667001"/>
            <a:ext cx="2628900" cy="736599"/>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sp>
        <p:nvSpPr>
          <p:cNvPr id="26"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8"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0"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94003683"/>
              </p:ext>
            </p:extLst>
          </p:nvPr>
        </p:nvGraphicFramePr>
        <p:xfrm>
          <a:off x="377371" y="873135"/>
          <a:ext cx="2903538" cy="2009775"/>
        </p:xfrm>
        <a:graphic>
          <a:graphicData uri="http://schemas.openxmlformats.org/presentationml/2006/ole">
            <mc:AlternateContent xmlns:mc="http://schemas.openxmlformats.org/markup-compatibility/2006">
              <mc:Choice xmlns:v="urn:schemas-microsoft-com:vml" Requires="v">
                <p:oleObj spid="_x0000_s108618" name="Visio" r:id="rId4" imgW="1736415" imgH="1203120" progId="Visio.Drawing.11">
                  <p:embed/>
                </p:oleObj>
              </mc:Choice>
              <mc:Fallback>
                <p:oleObj name="Visio" r:id="rId4" imgW="1736415" imgH="1203120" progId="Visio.Drawing.11">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371" y="873135"/>
                        <a:ext cx="2903538" cy="200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1943269261"/>
              </p:ext>
            </p:extLst>
          </p:nvPr>
        </p:nvGraphicFramePr>
        <p:xfrm>
          <a:off x="5283199" y="841828"/>
          <a:ext cx="2888343" cy="1805214"/>
        </p:xfrm>
        <a:graphic>
          <a:graphicData uri="http://schemas.openxmlformats.org/presentationml/2006/ole">
            <mc:AlternateContent xmlns:mc="http://schemas.openxmlformats.org/markup-compatibility/2006">
              <mc:Choice xmlns:v="urn:schemas-microsoft-com:vml" Requires="v">
                <p:oleObj spid="_x0000_s108619" name="Visio" r:id="rId6" imgW="1977913" imgH="1237950" progId="Visio.Drawing.11">
                  <p:embed/>
                </p:oleObj>
              </mc:Choice>
              <mc:Fallback>
                <p:oleObj name="Visio" r:id="rId6" imgW="1977913" imgH="1237950" progId="Visio.Drawing.11">
                  <p:embed/>
                  <p:pic>
                    <p:nvPicPr>
                      <p:cNvPr id="0" name="Object 5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83199" y="841828"/>
                        <a:ext cx="2888343" cy="1805214"/>
                      </a:xfrm>
                      <a:prstGeom prst="rect">
                        <a:avLst/>
                      </a:prstGeom>
                      <a:noFill/>
                    </p:spPr>
                  </p:pic>
                </p:oleObj>
              </mc:Fallback>
            </mc:AlternateContent>
          </a:graphicData>
        </a:graphic>
      </p:graphicFrame>
      <p:sp>
        <p:nvSpPr>
          <p:cNvPr id="15" name="Rectangle 6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2971131577"/>
              </p:ext>
            </p:extLst>
          </p:nvPr>
        </p:nvGraphicFramePr>
        <p:xfrm>
          <a:off x="1040973" y="3744686"/>
          <a:ext cx="6916201" cy="2061028"/>
        </p:xfrm>
        <a:graphic>
          <a:graphicData uri="http://schemas.openxmlformats.org/presentationml/2006/ole">
            <mc:AlternateContent xmlns:mc="http://schemas.openxmlformats.org/markup-compatibility/2006">
              <mc:Choice xmlns:v="urn:schemas-microsoft-com:vml" Requires="v">
                <p:oleObj spid="_x0000_s108620" name="Visio" r:id="rId8" imgW="4759202" imgH="1419120" progId="Visio.Drawing.11">
                  <p:embed/>
                </p:oleObj>
              </mc:Choice>
              <mc:Fallback>
                <p:oleObj name="Visio" r:id="rId8" imgW="4759202" imgH="1419120" progId="Visio.Drawing.11">
                  <p:embed/>
                  <p:pic>
                    <p:nvPicPr>
                      <p:cNvPr id="0" name="Object 6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40973" y="3744686"/>
                        <a:ext cx="6916201" cy="2061028"/>
                      </a:xfrm>
                      <a:prstGeom prst="rect">
                        <a:avLst/>
                      </a:prstGeom>
                      <a:noFill/>
                    </p:spPr>
                  </p:pic>
                </p:oleObj>
              </mc:Fallback>
            </mc:AlternateContent>
          </a:graphicData>
        </a:graphic>
      </p:graphicFrame>
    </p:spTree>
    <p:extLst>
      <p:ext uri="{BB962C8B-B14F-4D97-AF65-F5344CB8AC3E}">
        <p14:creationId xmlns:p14="http://schemas.microsoft.com/office/powerpoint/2010/main" val="2117765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Define </a:t>
            </a:r>
            <a:r>
              <a:rPr lang="en-US" dirty="0" err="1" smtClean="0"/>
              <a:t>Iout</a:t>
            </a:r>
            <a:r>
              <a:rPr lang="en-US" dirty="0" smtClean="0"/>
              <a:t> Input Impedance</a:t>
            </a:r>
            <a:endParaRPr lang="en-US" dirty="0"/>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18</a:t>
            </a:fld>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6"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8"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0"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24" name="Picture 23"/>
          <p:cNvPicPr/>
          <p:nvPr/>
        </p:nvPicPr>
        <p:blipFill>
          <a:blip r:embed="rId3" cstate="print">
            <a:extLst>
              <a:ext uri="{28A0092B-C50C-407E-A947-70E740481C1C}">
                <a14:useLocalDpi xmlns:a14="http://schemas.microsoft.com/office/drawing/2010/main" val="0"/>
              </a:ext>
            </a:extLst>
          </a:blip>
          <a:stretch>
            <a:fillRect/>
          </a:stretch>
        </p:blipFill>
        <p:spPr>
          <a:xfrm>
            <a:off x="391886" y="987743"/>
            <a:ext cx="4049485" cy="3127057"/>
          </a:xfrm>
          <a:prstGeom prst="rect">
            <a:avLst/>
          </a:prstGeom>
        </p:spPr>
      </p:pic>
      <p:pic>
        <p:nvPicPr>
          <p:cNvPr id="27" name="Picture 26"/>
          <p:cNvPicPr/>
          <p:nvPr/>
        </p:nvPicPr>
        <p:blipFill>
          <a:blip r:embed="rId4" cstate="print">
            <a:extLst>
              <a:ext uri="{28A0092B-C50C-407E-A947-70E740481C1C}">
                <a14:useLocalDpi xmlns:a14="http://schemas.microsoft.com/office/drawing/2010/main" val="0"/>
              </a:ext>
            </a:extLst>
          </a:blip>
          <a:stretch>
            <a:fillRect/>
          </a:stretch>
        </p:blipFill>
        <p:spPr>
          <a:xfrm>
            <a:off x="4441371" y="987743"/>
            <a:ext cx="4151086" cy="3127057"/>
          </a:xfrm>
          <a:prstGeom prst="rect">
            <a:avLst/>
          </a:prstGeom>
        </p:spPr>
      </p:pic>
      <p:pic>
        <p:nvPicPr>
          <p:cNvPr id="110601"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61935" y="4233863"/>
            <a:ext cx="3514725"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2102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Define </a:t>
            </a:r>
            <a:r>
              <a:rPr lang="en-US" dirty="0" err="1" smtClean="0"/>
              <a:t>Iout</a:t>
            </a:r>
            <a:r>
              <a:rPr lang="en-US" dirty="0" smtClean="0"/>
              <a:t> Input Impedance</a:t>
            </a:r>
            <a:endParaRPr lang="en-US" dirty="0"/>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19</a:t>
            </a:fld>
            <a:endParaRPr lang="en-US"/>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6"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8"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0"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3" name="Picture 12"/>
          <p:cNvPicPr/>
          <p:nvPr/>
        </p:nvPicPr>
        <p:blipFill>
          <a:blip r:embed="rId3" cstate="print">
            <a:extLst>
              <a:ext uri="{28A0092B-C50C-407E-A947-70E740481C1C}">
                <a14:useLocalDpi xmlns:a14="http://schemas.microsoft.com/office/drawing/2010/main" val="0"/>
              </a:ext>
            </a:extLst>
          </a:blip>
          <a:stretch>
            <a:fillRect/>
          </a:stretch>
        </p:blipFill>
        <p:spPr>
          <a:xfrm>
            <a:off x="290193" y="1019174"/>
            <a:ext cx="4078607" cy="2994026"/>
          </a:xfrm>
          <a:prstGeom prst="rect">
            <a:avLst/>
          </a:prstGeom>
        </p:spPr>
      </p:pic>
      <p:pic>
        <p:nvPicPr>
          <p:cNvPr id="14" name="Picture 13"/>
          <p:cNvPicPr/>
          <p:nvPr/>
        </p:nvPicPr>
        <p:blipFill>
          <a:blip r:embed="rId4" cstate="print">
            <a:extLst>
              <a:ext uri="{28A0092B-C50C-407E-A947-70E740481C1C}">
                <a14:useLocalDpi xmlns:a14="http://schemas.microsoft.com/office/drawing/2010/main" val="0"/>
              </a:ext>
            </a:extLst>
          </a:blip>
          <a:stretch>
            <a:fillRect/>
          </a:stretch>
        </p:blipFill>
        <p:spPr>
          <a:xfrm>
            <a:off x="4368800" y="1019174"/>
            <a:ext cx="4102100" cy="3082926"/>
          </a:xfrm>
          <a:prstGeom prst="rect">
            <a:avLst/>
          </a:prstGeom>
        </p:spPr>
      </p:pic>
      <p:pic>
        <p:nvPicPr>
          <p:cNvPr id="11162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61935" y="4233863"/>
            <a:ext cx="3514725" cy="160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8048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sz="1800" b="1" dirty="0" smtClean="0">
                <a:solidFill>
                  <a:srgbClr val="FF0000"/>
                </a:solidFill>
              </a:rPr>
              <a:t>What is an MDAC?</a:t>
            </a:r>
          </a:p>
          <a:p>
            <a:pPr lvl="1"/>
            <a:r>
              <a:rPr lang="en-US" sz="1600" dirty="0" smtClean="0"/>
              <a:t>Other DAC Architectures</a:t>
            </a:r>
          </a:p>
          <a:p>
            <a:pPr lvl="2"/>
            <a:r>
              <a:rPr lang="en-US" sz="1600" dirty="0" smtClean="0"/>
              <a:t>String DAC</a:t>
            </a:r>
          </a:p>
          <a:p>
            <a:pPr lvl="2"/>
            <a:r>
              <a:rPr lang="en-US" sz="1600" dirty="0" smtClean="0"/>
              <a:t>R2R DAC</a:t>
            </a:r>
          </a:p>
          <a:p>
            <a:pPr lvl="1"/>
            <a:r>
              <a:rPr lang="en-US" sz="1600" dirty="0" smtClean="0"/>
              <a:t>Multiplying DAC (MDAC)</a:t>
            </a:r>
          </a:p>
          <a:p>
            <a:r>
              <a:rPr lang="en-US" sz="1800" b="1" dirty="0" smtClean="0">
                <a:solidFill>
                  <a:srgbClr val="FF0000"/>
                </a:solidFill>
              </a:rPr>
              <a:t>MDAC Circuits and Analysis</a:t>
            </a:r>
          </a:p>
          <a:p>
            <a:pPr lvl="1"/>
            <a:r>
              <a:rPr lang="en-US" sz="1600" dirty="0" smtClean="0"/>
              <a:t>Two-Quadrant and Four-Quadrant Configurations</a:t>
            </a:r>
          </a:p>
          <a:p>
            <a:pPr lvl="1"/>
            <a:r>
              <a:rPr lang="en-US" sz="1600" dirty="0" smtClean="0"/>
              <a:t>+/-10V 4-Quadrant MDAC TI Precision Design</a:t>
            </a:r>
          </a:p>
          <a:p>
            <a:pPr lvl="2"/>
            <a:r>
              <a:rPr lang="en-US" sz="1600" dirty="0" smtClean="0"/>
              <a:t>Selecting the output amplifier</a:t>
            </a:r>
            <a:endParaRPr lang="en-US" sz="1600" dirty="0"/>
          </a:p>
          <a:p>
            <a:r>
              <a:rPr lang="en-US" sz="1800" b="1" dirty="0" smtClean="0">
                <a:solidFill>
                  <a:srgbClr val="FF0000"/>
                </a:solidFill>
              </a:rPr>
              <a:t>MDAC Applications</a:t>
            </a:r>
          </a:p>
          <a:p>
            <a:pPr lvl="1"/>
            <a:r>
              <a:rPr lang="en-US" sz="1600" dirty="0" smtClean="0"/>
              <a:t>AC Signal Generation</a:t>
            </a:r>
          </a:p>
          <a:p>
            <a:pPr lvl="1"/>
            <a:r>
              <a:rPr lang="en-US" sz="1600" dirty="0"/>
              <a:t>AC Attenuator </a:t>
            </a:r>
            <a:endParaRPr lang="en-US" sz="1600" dirty="0" smtClean="0"/>
          </a:p>
          <a:p>
            <a:pPr lvl="1"/>
            <a:r>
              <a:rPr lang="en-US" sz="1600" dirty="0" smtClean="0"/>
              <a:t>DC Load Module</a:t>
            </a:r>
          </a:p>
          <a:p>
            <a:pPr lvl="1"/>
            <a:r>
              <a:rPr lang="en-US" sz="1600" dirty="0" smtClean="0"/>
              <a:t>20mA Source/Sink</a:t>
            </a:r>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2</a:t>
            </a:fld>
            <a:endParaRPr lang="en-US"/>
          </a:p>
        </p:txBody>
      </p:sp>
    </p:spTree>
    <p:extLst>
      <p:ext uri="{BB962C8B-B14F-4D97-AF65-F5344CB8AC3E}">
        <p14:creationId xmlns:p14="http://schemas.microsoft.com/office/powerpoint/2010/main" val="935527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Bias Current</a:t>
            </a:r>
            <a:endParaRPr lang="en-US" dirty="0"/>
          </a:p>
        </p:txBody>
      </p:sp>
      <p:sp>
        <p:nvSpPr>
          <p:cNvPr id="5" name="Slide Number Placeholder 4"/>
          <p:cNvSpPr>
            <a:spLocks noGrp="1"/>
          </p:cNvSpPr>
          <p:nvPr>
            <p:ph type="sldNum" sz="quarter" idx="10"/>
          </p:nvPr>
        </p:nvSpPr>
        <p:spPr/>
        <p:txBody>
          <a:bodyPr/>
          <a:lstStyle/>
          <a:p>
            <a:pPr>
              <a:defRPr/>
            </a:pPr>
            <a:fld id="{E6AA9C97-5E6C-494A-8E01-01262C5F9541}" type="slidenum">
              <a:rPr lang="en-US" smtClean="0"/>
              <a:pPr>
                <a:defRPr/>
              </a:pPr>
              <a:t>20</a:t>
            </a:fld>
            <a:endParaRPr lang="en-US"/>
          </a:p>
        </p:txBody>
      </p:sp>
      <p:graphicFrame>
        <p:nvGraphicFramePr>
          <p:cNvPr id="59" name="Table 58"/>
          <p:cNvGraphicFramePr>
            <a:graphicFrameLocks noGrp="1"/>
          </p:cNvGraphicFramePr>
          <p:nvPr>
            <p:extLst>
              <p:ext uri="{D42A27DB-BD31-4B8C-83A1-F6EECF244321}">
                <p14:modId xmlns:p14="http://schemas.microsoft.com/office/powerpoint/2010/main" val="4097493392"/>
              </p:ext>
            </p:extLst>
          </p:nvPr>
        </p:nvGraphicFramePr>
        <p:xfrm>
          <a:off x="2654300" y="1333500"/>
          <a:ext cx="3721100" cy="1854200"/>
        </p:xfrm>
        <a:graphic>
          <a:graphicData uri="http://schemas.openxmlformats.org/drawingml/2006/table">
            <a:tbl>
              <a:tblPr firstRow="1" bandRow="1">
                <a:tableStyleId>{5C22544A-7EE6-4342-B048-85BDC9FD1C3A}</a:tableStyleId>
              </a:tblPr>
              <a:tblGrid>
                <a:gridCol w="1460500"/>
                <a:gridCol w="1041400"/>
                <a:gridCol w="1219200"/>
              </a:tblGrid>
              <a:tr h="370840">
                <a:tc>
                  <a:txBody>
                    <a:bodyPr/>
                    <a:lstStyle/>
                    <a:p>
                      <a:r>
                        <a:rPr lang="en-US" dirty="0" smtClean="0"/>
                        <a:t>Input Code</a:t>
                      </a:r>
                      <a:endParaRPr lang="en-US" dirty="0"/>
                    </a:p>
                  </a:txBody>
                  <a:tcPr/>
                </a:tc>
                <a:tc>
                  <a:txBody>
                    <a:bodyPr/>
                    <a:lstStyle/>
                    <a:p>
                      <a:r>
                        <a:rPr lang="en-US" baseline="0" dirty="0" err="1" smtClean="0"/>
                        <a:t>Vout</a:t>
                      </a:r>
                      <a:endParaRPr lang="en-US" dirty="0"/>
                    </a:p>
                  </a:txBody>
                  <a:tcPr/>
                </a:tc>
                <a:tc>
                  <a:txBody>
                    <a:bodyPr/>
                    <a:lstStyle/>
                    <a:p>
                      <a:r>
                        <a:rPr lang="en-US" dirty="0" smtClean="0"/>
                        <a:t>LSB Size</a:t>
                      </a:r>
                      <a:endParaRPr lang="en-US" dirty="0"/>
                    </a:p>
                  </a:txBody>
                  <a:tcPr/>
                </a:tc>
              </a:tr>
              <a:tr h="370840">
                <a:tc>
                  <a:txBody>
                    <a:bodyPr/>
                    <a:lstStyle/>
                    <a:p>
                      <a:r>
                        <a:rPr lang="en-US" dirty="0" smtClean="0"/>
                        <a:t>00</a:t>
                      </a:r>
                      <a:endParaRPr lang="en-US" dirty="0"/>
                    </a:p>
                  </a:txBody>
                  <a:tcPr/>
                </a:tc>
                <a:tc>
                  <a:txBody>
                    <a:bodyPr/>
                    <a:lstStyle/>
                    <a:p>
                      <a:r>
                        <a:rPr lang="en-US" dirty="0" smtClean="0"/>
                        <a:t>0V</a:t>
                      </a:r>
                      <a:endParaRPr lang="en-US" dirty="0"/>
                    </a:p>
                  </a:txBody>
                  <a:tcPr/>
                </a:tc>
                <a:tc>
                  <a:txBody>
                    <a:bodyPr/>
                    <a:lstStyle/>
                    <a:p>
                      <a:r>
                        <a:rPr lang="en-US" dirty="0" smtClean="0"/>
                        <a:t>*</a:t>
                      </a:r>
                      <a:endParaRPr lang="en-US" dirty="0"/>
                    </a:p>
                  </a:txBody>
                  <a:tcPr/>
                </a:tc>
              </a:tr>
              <a:tr h="370840">
                <a:tc>
                  <a:txBody>
                    <a:bodyPr/>
                    <a:lstStyle/>
                    <a:p>
                      <a:r>
                        <a:rPr lang="en-US" dirty="0" smtClean="0"/>
                        <a:t>01</a:t>
                      </a:r>
                      <a:endParaRPr lang="en-US" dirty="0"/>
                    </a:p>
                  </a:txBody>
                  <a:tcPr/>
                </a:tc>
                <a:tc>
                  <a:txBody>
                    <a:bodyPr/>
                    <a:lstStyle/>
                    <a:p>
                      <a:r>
                        <a:rPr lang="en-US" dirty="0" smtClean="0"/>
                        <a:t>-1.25V</a:t>
                      </a:r>
                      <a:endParaRPr lang="en-US" dirty="0"/>
                    </a:p>
                  </a:txBody>
                  <a:tcPr/>
                </a:tc>
                <a:tc>
                  <a:txBody>
                    <a:bodyPr/>
                    <a:lstStyle/>
                    <a:p>
                      <a:r>
                        <a:rPr lang="en-US" dirty="0" smtClean="0"/>
                        <a:t>-1.25V</a:t>
                      </a:r>
                      <a:endParaRPr lang="en-US" dirty="0"/>
                    </a:p>
                  </a:txBody>
                  <a:tcPr/>
                </a:tc>
              </a:tr>
              <a:tr h="370840">
                <a:tc>
                  <a:txBody>
                    <a:bodyPr/>
                    <a:lstStyle/>
                    <a:p>
                      <a:r>
                        <a:rPr lang="en-US" dirty="0" smtClean="0"/>
                        <a:t>10</a:t>
                      </a:r>
                      <a:endParaRPr lang="en-US" dirty="0"/>
                    </a:p>
                  </a:txBody>
                  <a:tcPr/>
                </a:tc>
                <a:tc>
                  <a:txBody>
                    <a:bodyPr/>
                    <a:lstStyle/>
                    <a:p>
                      <a:r>
                        <a:rPr lang="en-US" dirty="0" smtClean="0"/>
                        <a:t>-2.5V</a:t>
                      </a:r>
                      <a:endParaRPr lang="en-US" dirty="0"/>
                    </a:p>
                  </a:txBody>
                  <a:tcPr/>
                </a:tc>
                <a:tc>
                  <a:txBody>
                    <a:bodyPr/>
                    <a:lstStyle/>
                    <a:p>
                      <a:r>
                        <a:rPr lang="en-US" dirty="0" smtClean="0"/>
                        <a:t>-1.25V</a:t>
                      </a:r>
                      <a:endParaRPr lang="en-US" dirty="0"/>
                    </a:p>
                  </a:txBody>
                  <a:tcPr/>
                </a:tc>
              </a:tr>
              <a:tr h="370840">
                <a:tc>
                  <a:txBody>
                    <a:bodyPr/>
                    <a:lstStyle/>
                    <a:p>
                      <a:r>
                        <a:rPr lang="en-US" dirty="0" smtClean="0"/>
                        <a:t>11</a:t>
                      </a:r>
                      <a:endParaRPr lang="en-US" dirty="0"/>
                    </a:p>
                  </a:txBody>
                  <a:tcPr/>
                </a:tc>
                <a:tc>
                  <a:txBody>
                    <a:bodyPr/>
                    <a:lstStyle/>
                    <a:p>
                      <a:r>
                        <a:rPr lang="en-US" dirty="0" smtClean="0"/>
                        <a:t>-3.75</a:t>
                      </a:r>
                      <a:endParaRPr lang="en-US" dirty="0"/>
                    </a:p>
                  </a:txBody>
                  <a:tcPr/>
                </a:tc>
                <a:tc>
                  <a:txBody>
                    <a:bodyPr/>
                    <a:lstStyle/>
                    <a:p>
                      <a:r>
                        <a:rPr lang="en-US" dirty="0" smtClean="0"/>
                        <a:t>-1.25V</a:t>
                      </a:r>
                      <a:endParaRPr lang="en-US" dirty="0"/>
                    </a:p>
                  </a:txBody>
                  <a:tcPr/>
                </a:tc>
              </a:tr>
            </a:tbl>
          </a:graphicData>
        </a:graphic>
      </p:graphicFrame>
      <p:graphicFrame>
        <p:nvGraphicFramePr>
          <p:cNvPr id="60" name="Table 59"/>
          <p:cNvGraphicFramePr>
            <a:graphicFrameLocks noGrp="1"/>
          </p:cNvGraphicFramePr>
          <p:nvPr>
            <p:extLst>
              <p:ext uri="{D42A27DB-BD31-4B8C-83A1-F6EECF244321}">
                <p14:modId xmlns:p14="http://schemas.microsoft.com/office/powerpoint/2010/main" val="1278509857"/>
              </p:ext>
            </p:extLst>
          </p:nvPr>
        </p:nvGraphicFramePr>
        <p:xfrm>
          <a:off x="4978400" y="1333500"/>
          <a:ext cx="3721100" cy="1854200"/>
        </p:xfrm>
        <a:graphic>
          <a:graphicData uri="http://schemas.openxmlformats.org/drawingml/2006/table">
            <a:tbl>
              <a:tblPr firstRow="1" bandRow="1">
                <a:tableStyleId>{5C22544A-7EE6-4342-B048-85BDC9FD1C3A}</a:tableStyleId>
              </a:tblPr>
              <a:tblGrid>
                <a:gridCol w="1460500"/>
                <a:gridCol w="1041400"/>
                <a:gridCol w="1219200"/>
              </a:tblGrid>
              <a:tr h="370840">
                <a:tc>
                  <a:txBody>
                    <a:bodyPr/>
                    <a:lstStyle/>
                    <a:p>
                      <a:r>
                        <a:rPr lang="en-US" dirty="0" smtClean="0"/>
                        <a:t>Input Code</a:t>
                      </a:r>
                      <a:endParaRPr lang="en-US" dirty="0"/>
                    </a:p>
                  </a:txBody>
                  <a:tcPr/>
                </a:tc>
                <a:tc>
                  <a:txBody>
                    <a:bodyPr/>
                    <a:lstStyle/>
                    <a:p>
                      <a:r>
                        <a:rPr lang="en-US" baseline="0" dirty="0" err="1" smtClean="0"/>
                        <a:t>Vout</a:t>
                      </a:r>
                      <a:endParaRPr lang="en-US" dirty="0"/>
                    </a:p>
                  </a:txBody>
                  <a:tcPr/>
                </a:tc>
                <a:tc>
                  <a:txBody>
                    <a:bodyPr/>
                    <a:lstStyle/>
                    <a:p>
                      <a:r>
                        <a:rPr lang="en-US" dirty="0" smtClean="0"/>
                        <a:t>LSB Size</a:t>
                      </a:r>
                      <a:endParaRPr lang="en-US" dirty="0"/>
                    </a:p>
                  </a:txBody>
                  <a:tcPr/>
                </a:tc>
              </a:tr>
              <a:tr h="370840">
                <a:tc>
                  <a:txBody>
                    <a:bodyPr/>
                    <a:lstStyle/>
                    <a:p>
                      <a:r>
                        <a:rPr lang="en-US" dirty="0" smtClean="0"/>
                        <a:t>00</a:t>
                      </a:r>
                      <a:endParaRPr lang="en-US" dirty="0"/>
                    </a:p>
                  </a:txBody>
                  <a:tcPr/>
                </a:tc>
                <a:tc>
                  <a:txBody>
                    <a:bodyPr/>
                    <a:lstStyle/>
                    <a:p>
                      <a:r>
                        <a:rPr lang="en-US" dirty="0" smtClean="0"/>
                        <a:t>1V</a:t>
                      </a:r>
                      <a:endParaRPr lang="en-US" dirty="0"/>
                    </a:p>
                  </a:txBody>
                  <a:tcPr/>
                </a:tc>
                <a:tc>
                  <a:txBody>
                    <a:bodyPr/>
                    <a:lstStyle/>
                    <a:p>
                      <a:r>
                        <a:rPr lang="en-US" dirty="0" smtClean="0"/>
                        <a:t>*</a:t>
                      </a:r>
                      <a:endParaRPr lang="en-US" dirty="0"/>
                    </a:p>
                  </a:txBody>
                  <a:tcPr/>
                </a:tc>
              </a:tr>
              <a:tr h="370840">
                <a:tc>
                  <a:txBody>
                    <a:bodyPr/>
                    <a:lstStyle/>
                    <a:p>
                      <a:r>
                        <a:rPr lang="en-US" dirty="0" smtClean="0"/>
                        <a:t>01</a:t>
                      </a:r>
                      <a:endParaRPr lang="en-US" dirty="0"/>
                    </a:p>
                  </a:txBody>
                  <a:tcPr/>
                </a:tc>
                <a:tc>
                  <a:txBody>
                    <a:bodyPr/>
                    <a:lstStyle/>
                    <a:p>
                      <a:r>
                        <a:rPr lang="en-US" dirty="0" smtClean="0"/>
                        <a:t>-250mV</a:t>
                      </a:r>
                      <a:endParaRPr lang="en-US" dirty="0"/>
                    </a:p>
                  </a:txBody>
                  <a:tcPr/>
                </a:tc>
                <a:tc>
                  <a:txBody>
                    <a:bodyPr/>
                    <a:lstStyle/>
                    <a:p>
                      <a:r>
                        <a:rPr lang="en-US" dirty="0" smtClean="0"/>
                        <a:t>-1.25V</a:t>
                      </a:r>
                      <a:endParaRPr lang="en-US" dirty="0"/>
                    </a:p>
                  </a:txBody>
                  <a:tcPr/>
                </a:tc>
              </a:tr>
              <a:tr h="370840">
                <a:tc>
                  <a:txBody>
                    <a:bodyPr/>
                    <a:lstStyle/>
                    <a:p>
                      <a:r>
                        <a:rPr lang="en-US" dirty="0" smtClean="0"/>
                        <a:t>10</a:t>
                      </a:r>
                      <a:endParaRPr lang="en-US" dirty="0"/>
                    </a:p>
                  </a:txBody>
                  <a:tcPr/>
                </a:tc>
                <a:tc>
                  <a:txBody>
                    <a:bodyPr/>
                    <a:lstStyle/>
                    <a:p>
                      <a:r>
                        <a:rPr lang="en-US" dirty="0" smtClean="0"/>
                        <a:t>-1.5V</a:t>
                      </a:r>
                      <a:endParaRPr lang="en-US" dirty="0"/>
                    </a:p>
                  </a:txBody>
                  <a:tcPr/>
                </a:tc>
                <a:tc>
                  <a:txBody>
                    <a:bodyPr/>
                    <a:lstStyle/>
                    <a:p>
                      <a:r>
                        <a:rPr lang="en-US" dirty="0" smtClean="0"/>
                        <a:t>-1.25V</a:t>
                      </a:r>
                      <a:endParaRPr lang="en-US" dirty="0"/>
                    </a:p>
                  </a:txBody>
                  <a:tcPr/>
                </a:tc>
              </a:tr>
              <a:tr h="370840">
                <a:tc>
                  <a:txBody>
                    <a:bodyPr/>
                    <a:lstStyle/>
                    <a:p>
                      <a:r>
                        <a:rPr lang="en-US" dirty="0" smtClean="0"/>
                        <a:t>11</a:t>
                      </a:r>
                      <a:endParaRPr lang="en-US" dirty="0"/>
                    </a:p>
                  </a:txBody>
                  <a:tcPr/>
                </a:tc>
                <a:tc>
                  <a:txBody>
                    <a:bodyPr/>
                    <a:lstStyle/>
                    <a:p>
                      <a:r>
                        <a:rPr lang="en-US" dirty="0" smtClean="0"/>
                        <a:t>-2.75V</a:t>
                      </a:r>
                      <a:endParaRPr lang="en-US" dirty="0"/>
                    </a:p>
                  </a:txBody>
                  <a:tcPr/>
                </a:tc>
                <a:tc>
                  <a:txBody>
                    <a:bodyPr/>
                    <a:lstStyle/>
                    <a:p>
                      <a:r>
                        <a:rPr lang="en-US" dirty="0" smtClean="0"/>
                        <a:t>-1.25V</a:t>
                      </a:r>
                      <a:endParaRPr lang="en-US" dirty="0"/>
                    </a:p>
                  </a:txBody>
                  <a:tcPr/>
                </a:tc>
              </a:tr>
            </a:tbl>
          </a:graphicData>
        </a:graphic>
      </p:graphicFrame>
      <p:sp>
        <p:nvSpPr>
          <p:cNvPr id="61" name="TextBox 60"/>
          <p:cNvSpPr txBox="1"/>
          <p:nvPr/>
        </p:nvSpPr>
        <p:spPr>
          <a:xfrm>
            <a:off x="5765800" y="876300"/>
            <a:ext cx="2743200" cy="369332"/>
          </a:xfrm>
          <a:prstGeom prst="rect">
            <a:avLst/>
          </a:prstGeom>
          <a:noFill/>
        </p:spPr>
        <p:txBody>
          <a:bodyPr wrap="square" rtlCol="0">
            <a:spAutoFit/>
          </a:bodyPr>
          <a:lstStyle/>
          <a:p>
            <a:r>
              <a:rPr lang="en-US" dirty="0" err="1" smtClean="0"/>
              <a:t>Vout</a:t>
            </a:r>
            <a:r>
              <a:rPr lang="en-US" dirty="0" smtClean="0"/>
              <a:t> with 1mA </a:t>
            </a:r>
            <a:r>
              <a:rPr lang="en-US" dirty="0" err="1" smtClean="0"/>
              <a:t>Ib</a:t>
            </a:r>
            <a:endParaRPr lang="en-US" dirty="0"/>
          </a:p>
        </p:txBody>
      </p:sp>
      <p:sp>
        <p:nvSpPr>
          <p:cNvPr id="62" name="TextBox 61"/>
          <p:cNvSpPr txBox="1"/>
          <p:nvPr/>
        </p:nvSpPr>
        <p:spPr>
          <a:xfrm>
            <a:off x="1231900" y="876300"/>
            <a:ext cx="2743200" cy="369332"/>
          </a:xfrm>
          <a:prstGeom prst="rect">
            <a:avLst/>
          </a:prstGeom>
          <a:noFill/>
        </p:spPr>
        <p:txBody>
          <a:bodyPr wrap="square" rtlCol="0">
            <a:spAutoFit/>
          </a:bodyPr>
          <a:lstStyle/>
          <a:p>
            <a:r>
              <a:rPr lang="en-US" dirty="0" err="1" smtClean="0"/>
              <a:t>Vout</a:t>
            </a:r>
            <a:r>
              <a:rPr lang="en-US" dirty="0" smtClean="0"/>
              <a:t> with 0A </a:t>
            </a:r>
            <a:r>
              <a:rPr lang="en-US" dirty="0" err="1" smtClean="0"/>
              <a:t>Ib</a:t>
            </a:r>
            <a:endParaRPr lang="en-US" dirty="0"/>
          </a:p>
        </p:txBody>
      </p:sp>
      <p:pic>
        <p:nvPicPr>
          <p:cNvPr id="106497" name="Picture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9637" y="3268549"/>
            <a:ext cx="7324725"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498"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9638" y="3257550"/>
            <a:ext cx="7324725"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9" name="Object 8"/>
          <p:cNvGraphicFramePr>
            <a:graphicFrameLocks noChangeAspect="1"/>
          </p:cNvGraphicFramePr>
          <p:nvPr>
            <p:extLst>
              <p:ext uri="{D42A27DB-BD31-4B8C-83A1-F6EECF244321}">
                <p14:modId xmlns:p14="http://schemas.microsoft.com/office/powerpoint/2010/main" val="1361736397"/>
              </p:ext>
            </p:extLst>
          </p:nvPr>
        </p:nvGraphicFramePr>
        <p:xfrm>
          <a:off x="6056313" y="5772150"/>
          <a:ext cx="1579562" cy="298450"/>
        </p:xfrm>
        <a:graphic>
          <a:graphicData uri="http://schemas.openxmlformats.org/presentationml/2006/ole">
            <mc:AlternateContent xmlns:mc="http://schemas.openxmlformats.org/markup-compatibility/2006">
              <mc:Choice xmlns:v="urn:schemas-microsoft-com:vml" Requires="v">
                <p:oleObj spid="_x0000_s106508" name="Equation" r:id="rId6" imgW="850531" imgH="165028" progId="Equation.3">
                  <p:embed/>
                </p:oleObj>
              </mc:Choice>
              <mc:Fallback>
                <p:oleObj name="Equation" r:id="rId6" imgW="850531" imgH="165028" progId="Equation.3">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56313" y="5772150"/>
                        <a:ext cx="1579562" cy="298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027520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3333E-6 4.07407E-6 L -0.25416 0.00023 " pathEditMode="relative" ptsTypes="AA">
                                      <p:cBhvr>
                                        <p:cTn id="6" dur="2000" fill="hold"/>
                                        <p:tgtEl>
                                          <p:spTgt spid="59"/>
                                        </p:tgtEl>
                                        <p:attrNameLst>
                                          <p:attrName>ppt_x</p:attrName>
                                          <p:attrName>ppt_y</p:attrName>
                                        </p:attrNameLst>
                                      </p:cBhvr>
                                    </p:animMotion>
                                  </p:childTnLst>
                                </p:cTn>
                              </p:par>
                            </p:childTnLst>
                          </p:cTn>
                        </p:par>
                        <p:par>
                          <p:cTn id="7" fill="hold">
                            <p:stCondLst>
                              <p:cond delay="2000"/>
                            </p:stCondLst>
                            <p:childTnLst>
                              <p:par>
                                <p:cTn id="8" presetID="10" presetClass="entr" presetSubtype="0" fill="hold" nodeType="after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2"/>
                                        </p:tgtEl>
                                        <p:attrNameLst>
                                          <p:attrName>style.visibility</p:attrName>
                                        </p:attrNameLst>
                                      </p:cBhvr>
                                      <p:to>
                                        <p:strVal val="visible"/>
                                      </p:to>
                                    </p:set>
                                    <p:animEffect transition="in" filter="fade">
                                      <p:cBhvr>
                                        <p:cTn id="16" dur="500"/>
                                        <p:tgtEl>
                                          <p:spTgt spid="62"/>
                                        </p:tgtEl>
                                      </p:cBhvr>
                                    </p:animEffect>
                                  </p:childTnLst>
                                </p:cTn>
                              </p:par>
                              <p:par>
                                <p:cTn id="17" presetID="10" presetClass="entr" presetSubtype="0" fill="hold" nodeType="withEffect">
                                  <p:stCondLst>
                                    <p:cond delay="0"/>
                                  </p:stCondLst>
                                  <p:childTnLst>
                                    <p:set>
                                      <p:cBhvr>
                                        <p:cTn id="18" dur="1" fill="hold">
                                          <p:stCondLst>
                                            <p:cond delay="0"/>
                                          </p:stCondLst>
                                        </p:cTn>
                                        <p:tgtEl>
                                          <p:spTgt spid="106497"/>
                                        </p:tgtEl>
                                        <p:attrNameLst>
                                          <p:attrName>style.visibility</p:attrName>
                                        </p:attrNameLst>
                                      </p:cBhvr>
                                      <p:to>
                                        <p:strVal val="visible"/>
                                      </p:to>
                                    </p:set>
                                    <p:animEffect transition="in" filter="fade">
                                      <p:cBhvr>
                                        <p:cTn id="19" dur="500"/>
                                        <p:tgtEl>
                                          <p:spTgt spid="106497"/>
                                        </p:tgtEl>
                                      </p:cBhvr>
                                    </p:animEffect>
                                  </p:childTnLst>
                                </p:cTn>
                              </p:par>
                              <p:par>
                                <p:cTn id="20" presetID="10" presetClass="exit" presetSubtype="0" fill="hold" nodeType="withEffect">
                                  <p:stCondLst>
                                    <p:cond delay="0"/>
                                  </p:stCondLst>
                                  <p:childTnLst>
                                    <p:animEffect transition="out" filter="fade">
                                      <p:cBhvr>
                                        <p:cTn id="21" dur="500"/>
                                        <p:tgtEl>
                                          <p:spTgt spid="106498"/>
                                        </p:tgtEl>
                                      </p:cBhvr>
                                    </p:animEffect>
                                    <p:set>
                                      <p:cBhvr>
                                        <p:cTn id="22" dur="1" fill="hold">
                                          <p:stCondLst>
                                            <p:cond delay="499"/>
                                          </p:stCondLst>
                                        </p:cTn>
                                        <p:tgtEl>
                                          <p:spTgt spid="106498"/>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pick the trans-impedance stage amplifier?</a:t>
            </a:r>
            <a:endParaRPr lang="en-US" dirty="0"/>
          </a:p>
        </p:txBody>
      </p:sp>
      <p:sp>
        <p:nvSpPr>
          <p:cNvPr id="3" name="Content Placeholder 2"/>
          <p:cNvSpPr>
            <a:spLocks noGrp="1"/>
          </p:cNvSpPr>
          <p:nvPr>
            <p:ph sz="half" idx="1"/>
          </p:nvPr>
        </p:nvSpPr>
        <p:spPr>
          <a:xfrm>
            <a:off x="333375" y="1185863"/>
            <a:ext cx="8429625" cy="2306637"/>
          </a:xfrm>
        </p:spPr>
        <p:txBody>
          <a:bodyPr/>
          <a:lstStyle/>
          <a:p>
            <a:r>
              <a:rPr lang="en-US" dirty="0" smtClean="0"/>
              <a:t>Low input offset voltage is important to keep linearity specifications</a:t>
            </a:r>
          </a:p>
          <a:p>
            <a:pPr lvl="1"/>
            <a:r>
              <a:rPr lang="en-US" dirty="0" smtClean="0"/>
              <a:t>Approximate effects of </a:t>
            </a:r>
            <a:r>
              <a:rPr lang="en-US" dirty="0" err="1" smtClean="0"/>
              <a:t>Vos</a:t>
            </a:r>
            <a:r>
              <a:rPr lang="en-US" dirty="0" smtClean="0"/>
              <a:t> on linearity as: 2.4 * </a:t>
            </a:r>
            <a:r>
              <a:rPr lang="en-US" dirty="0" err="1" smtClean="0"/>
              <a:t>Vos</a:t>
            </a:r>
            <a:endParaRPr lang="en-US" dirty="0" smtClean="0"/>
          </a:p>
          <a:p>
            <a:pPr lvl="1"/>
            <a:r>
              <a:rPr lang="en-US" dirty="0" smtClean="0"/>
              <a:t>Remember that </a:t>
            </a:r>
            <a:r>
              <a:rPr lang="en-US" dirty="0" err="1" smtClean="0"/>
              <a:t>Vos</a:t>
            </a:r>
            <a:r>
              <a:rPr lang="en-US" dirty="0" smtClean="0"/>
              <a:t> Drift, CMRR, and PSRR can also impact </a:t>
            </a:r>
            <a:r>
              <a:rPr lang="en-US" dirty="0" err="1" smtClean="0"/>
              <a:t>Vos</a:t>
            </a:r>
            <a:endParaRPr lang="en-US" dirty="0" smtClean="0"/>
          </a:p>
          <a:p>
            <a:pPr lvl="1"/>
            <a:r>
              <a:rPr lang="en-US" dirty="0" smtClean="0"/>
              <a:t>Amplifier </a:t>
            </a:r>
            <a:r>
              <a:rPr lang="en-US" dirty="0" err="1" smtClean="0"/>
              <a:t>Vos</a:t>
            </a:r>
            <a:r>
              <a:rPr lang="en-US" dirty="0" smtClean="0"/>
              <a:t> and MDAC linearity are uncorrelated sources</a:t>
            </a:r>
          </a:p>
          <a:p>
            <a:pPr lvl="1"/>
            <a:endParaRPr lang="en-US" dirty="0" smtClean="0"/>
          </a:p>
          <a:p>
            <a:endParaRPr lang="en-US" dirty="0" smtClean="0"/>
          </a:p>
          <a:p>
            <a:r>
              <a:rPr lang="en-US" dirty="0" smtClean="0"/>
              <a:t>Low input bias current is important to avoid introducing an offset voltage</a:t>
            </a:r>
          </a:p>
          <a:p>
            <a:pPr lvl="1"/>
            <a:r>
              <a:rPr lang="en-US" dirty="0" smtClean="0"/>
              <a:t>On their own MDACs do not have an offset error specification</a:t>
            </a:r>
          </a:p>
          <a:p>
            <a:pPr lvl="1"/>
            <a:endParaRPr lang="en-US" dirty="0"/>
          </a:p>
          <a:p>
            <a:r>
              <a:rPr lang="en-US" dirty="0" smtClean="0"/>
              <a:t>TUE Equation:</a:t>
            </a:r>
          </a:p>
        </p:txBody>
      </p:sp>
      <p:sp>
        <p:nvSpPr>
          <p:cNvPr id="5" name="Slide Number Placeholder 4"/>
          <p:cNvSpPr>
            <a:spLocks noGrp="1"/>
          </p:cNvSpPr>
          <p:nvPr>
            <p:ph type="sldNum" sz="quarter" idx="10"/>
          </p:nvPr>
        </p:nvSpPr>
        <p:spPr/>
        <p:txBody>
          <a:bodyPr/>
          <a:lstStyle/>
          <a:p>
            <a:pPr>
              <a:defRPr/>
            </a:pPr>
            <a:fld id="{E6AA9C97-5E6C-494A-8E01-01262C5F9541}" type="slidenum">
              <a:rPr lang="en-US" smtClean="0"/>
              <a:pPr>
                <a:defRPr/>
              </a:pPr>
              <a:t>21</a:t>
            </a:fld>
            <a:endParaRPr lang="en-US" dirty="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p:cNvGraphicFramePr>
            <a:graphicFrameLocks noChangeAspect="1"/>
          </p:cNvGraphicFramePr>
          <p:nvPr>
            <p:extLst>
              <p:ext uri="{D42A27DB-BD31-4B8C-83A1-F6EECF244321}">
                <p14:modId xmlns:p14="http://schemas.microsoft.com/office/powerpoint/2010/main" val="2825986371"/>
              </p:ext>
            </p:extLst>
          </p:nvPr>
        </p:nvGraphicFramePr>
        <p:xfrm>
          <a:off x="2227263" y="2716213"/>
          <a:ext cx="4213225" cy="598487"/>
        </p:xfrm>
        <a:graphic>
          <a:graphicData uri="http://schemas.openxmlformats.org/presentationml/2006/ole">
            <mc:AlternateContent xmlns:mc="http://schemas.openxmlformats.org/markup-compatibility/2006">
              <mc:Choice xmlns:v="urn:schemas-microsoft-com:vml" Requires="v">
                <p:oleObj spid="_x0000_s112683" name="Equation" r:id="rId4" imgW="2057400" imgH="291960" progId="Equation.3">
                  <p:embed/>
                </p:oleObj>
              </mc:Choice>
              <mc:Fallback>
                <p:oleObj name="Equation" r:id="rId4" imgW="2057400" imgH="291960" progId="Equation.3">
                  <p:embed/>
                  <p:pic>
                    <p:nvPicPr>
                      <p:cNvPr id="0"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27263" y="2716213"/>
                        <a:ext cx="4213225" cy="598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668618483"/>
              </p:ext>
            </p:extLst>
          </p:nvPr>
        </p:nvGraphicFramePr>
        <p:xfrm>
          <a:off x="3160712" y="4338926"/>
          <a:ext cx="2365375" cy="355023"/>
        </p:xfrm>
        <a:graphic>
          <a:graphicData uri="http://schemas.openxmlformats.org/presentationml/2006/ole">
            <mc:AlternateContent xmlns:mc="http://schemas.openxmlformats.org/markup-compatibility/2006">
              <mc:Choice xmlns:v="urn:schemas-microsoft-com:vml" Requires="v">
                <p:oleObj spid="_x0000_s112684" name="Equation" r:id="rId6" imgW="1269449" imgH="190417" progId="Equation.3">
                  <p:embed/>
                </p:oleObj>
              </mc:Choice>
              <mc:Fallback>
                <p:oleObj name="Equation" r:id="rId6" imgW="1269449" imgH="190417" progId="Equation.3">
                  <p:embed/>
                  <p:pic>
                    <p:nvPicPr>
                      <p:cNvPr id="0" name="Picture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60712" y="4338926"/>
                        <a:ext cx="2365375" cy="35502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 name="Object 19"/>
          <p:cNvGraphicFramePr>
            <a:graphicFrameLocks noChangeAspect="1"/>
          </p:cNvGraphicFramePr>
          <p:nvPr>
            <p:extLst>
              <p:ext uri="{D42A27DB-BD31-4B8C-83A1-F6EECF244321}">
                <p14:modId xmlns:p14="http://schemas.microsoft.com/office/powerpoint/2010/main" val="2033722108"/>
              </p:ext>
            </p:extLst>
          </p:nvPr>
        </p:nvGraphicFramePr>
        <p:xfrm>
          <a:off x="1257042" y="5194935"/>
          <a:ext cx="7270075" cy="544830"/>
        </p:xfrm>
        <a:graphic>
          <a:graphicData uri="http://schemas.openxmlformats.org/presentationml/2006/ole">
            <mc:AlternateContent xmlns:mc="http://schemas.openxmlformats.org/markup-compatibility/2006">
              <mc:Choice xmlns:v="urn:schemas-microsoft-com:vml" Requires="v">
                <p:oleObj spid="_x0000_s112685" name="Equation" r:id="rId8" imgW="3873500" imgH="292100" progId="Equation.3">
                  <p:embed/>
                </p:oleObj>
              </mc:Choice>
              <mc:Fallback>
                <p:oleObj name="Equation" r:id="rId8" imgW="3873500" imgH="292100" progId="Equation.3">
                  <p:embed/>
                  <p:pic>
                    <p:nvPicPr>
                      <p:cNvPr id="0" name="Picture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57042" y="5194935"/>
                        <a:ext cx="7270075" cy="54483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732069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6"/>
          <p:cNvSpPr>
            <a:spLocks noGrp="1" noChangeArrowheads="1"/>
          </p:cNvSpPr>
          <p:nvPr>
            <p:ph type="ctrTitle" idx="4294967295"/>
          </p:nvPr>
        </p:nvSpPr>
        <p:spPr>
          <a:xfrm>
            <a:off x="685800" y="2130425"/>
            <a:ext cx="7772400" cy="1470025"/>
          </a:xfrm>
        </p:spPr>
        <p:txBody>
          <a:bodyPr lIns="92075" tIns="46038" rIns="92075" bIns="46038"/>
          <a:lstStyle/>
          <a:p>
            <a:pPr eaLnBrk="1" hangingPunct="1"/>
            <a:r>
              <a:rPr lang="en-US" dirty="0" smtClean="0"/>
              <a:t>MDAC Applications</a:t>
            </a:r>
          </a:p>
        </p:txBody>
      </p:sp>
      <p:pic>
        <p:nvPicPr>
          <p:cNvPr id="4" name="Picture 1"/>
          <p:cNvPicPr>
            <a:picLocks noChangeAspect="1" noChangeArrowheads="1"/>
          </p:cNvPicPr>
          <p:nvPr/>
        </p:nvPicPr>
        <p:blipFill>
          <a:blip r:embed="rId3" cstate="print"/>
          <a:srcRect/>
          <a:stretch>
            <a:fillRect/>
          </a:stretch>
        </p:blipFill>
        <p:spPr bwMode="auto">
          <a:xfrm>
            <a:off x="7332452" y="0"/>
            <a:ext cx="1811548" cy="769434"/>
          </a:xfrm>
          <a:prstGeom prst="rect">
            <a:avLst/>
          </a:prstGeom>
          <a:noFill/>
          <a:ln w="9525">
            <a:noFill/>
            <a:miter lim="800000"/>
            <a:headEnd/>
            <a:tailEnd/>
          </a:ln>
          <a:effectLst/>
        </p:spPr>
      </p:pic>
    </p:spTree>
    <p:extLst>
      <p:ext uri="{BB962C8B-B14F-4D97-AF65-F5344CB8AC3E}">
        <p14:creationId xmlns:p14="http://schemas.microsoft.com/office/powerpoint/2010/main" val="228164879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95799" y="2383520"/>
            <a:ext cx="1139842" cy="835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AC Attenuator</a:t>
            </a:r>
            <a:endParaRPr lang="en-US" dirty="0"/>
          </a:p>
        </p:txBody>
      </p:sp>
      <p:sp>
        <p:nvSpPr>
          <p:cNvPr id="6" name="Content Placeholder 5"/>
          <p:cNvSpPr>
            <a:spLocks noGrp="1"/>
          </p:cNvSpPr>
          <p:nvPr>
            <p:ph idx="1"/>
          </p:nvPr>
        </p:nvSpPr>
        <p:spPr>
          <a:xfrm>
            <a:off x="342900" y="3738787"/>
            <a:ext cx="8467725" cy="2044700"/>
          </a:xfrm>
        </p:spPr>
        <p:txBody>
          <a:bodyPr/>
          <a:lstStyle/>
          <a:p>
            <a:r>
              <a:rPr lang="en-US" dirty="0" smtClean="0"/>
              <a:t>AC waveform is fed into V</a:t>
            </a:r>
            <a:r>
              <a:rPr lang="en-US" baseline="-25000" dirty="0" smtClean="0"/>
              <a:t>REF</a:t>
            </a:r>
          </a:p>
          <a:p>
            <a:r>
              <a:rPr lang="en-US" dirty="0" smtClean="0"/>
              <a:t>DAC input code sets attenuation</a:t>
            </a:r>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23</a:t>
            </a:fld>
            <a:endParaRPr lang="en-US"/>
          </a:p>
        </p:txBody>
      </p:sp>
      <p:pic>
        <p:nvPicPr>
          <p:cNvPr id="1032"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3550" y="1073007"/>
            <a:ext cx="1139842" cy="1523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95799" y="2596284"/>
            <a:ext cx="1139842" cy="462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95799" y="2720601"/>
            <a:ext cx="1139842" cy="213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95799" y="2765665"/>
            <a:ext cx="1139842" cy="12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30371" y="1288654"/>
            <a:ext cx="5164129" cy="199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9568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2"/>
                                        </p:tgtEl>
                                      </p:cBhvr>
                                    </p:animEffect>
                                    <p:set>
                                      <p:cBhvr>
                                        <p:cTn id="7" dur="1" fill="hold">
                                          <p:stCondLst>
                                            <p:cond delay="499"/>
                                          </p:stCondLst>
                                        </p:cTn>
                                        <p:tgtEl>
                                          <p:spTgt spid="22"/>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10" presetClass="exit" presetSubtype="0" fill="hold" nodeType="withEffect">
                                  <p:stCondLst>
                                    <p:cond delay="0"/>
                                  </p:stCondLst>
                                  <p:childTnLst>
                                    <p:animEffect transition="out" filter="fade">
                                      <p:cBhvr>
                                        <p:cTn id="17" dur="500"/>
                                        <p:tgtEl>
                                          <p:spTgt spid="20"/>
                                        </p:tgtEl>
                                      </p:cBhvr>
                                    </p:animEffect>
                                    <p:set>
                                      <p:cBhvr>
                                        <p:cTn id="18" dur="1" fill="hold">
                                          <p:stCondLst>
                                            <p:cond delay="499"/>
                                          </p:stCondLst>
                                        </p:cTn>
                                        <p:tgtEl>
                                          <p:spTgt spid="2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33"/>
                                        </p:tgtEl>
                                        <p:attrNameLst>
                                          <p:attrName>style.visibility</p:attrName>
                                        </p:attrNameLst>
                                      </p:cBhvr>
                                      <p:to>
                                        <p:strVal val="visible"/>
                                      </p:to>
                                    </p:set>
                                    <p:animEffect transition="in" filter="fade">
                                      <p:cBhvr>
                                        <p:cTn id="23" dur="500"/>
                                        <p:tgtEl>
                                          <p:spTgt spid="1033"/>
                                        </p:tgtEl>
                                      </p:cBhvr>
                                    </p:animEffect>
                                  </p:childTnLst>
                                </p:cTn>
                              </p:par>
                              <p:par>
                                <p:cTn id="24" presetID="10" presetClass="exit" presetSubtype="0" fill="hold" nodeType="withEffect">
                                  <p:stCondLst>
                                    <p:cond delay="0"/>
                                  </p:stCondLst>
                                  <p:childTnLst>
                                    <p:animEffect transition="out" filter="fade">
                                      <p:cBhvr>
                                        <p:cTn id="25" dur="500"/>
                                        <p:tgtEl>
                                          <p:spTgt spid="21"/>
                                        </p:tgtEl>
                                      </p:cBhvr>
                                    </p:animEffect>
                                    <p:set>
                                      <p:cBhvr>
                                        <p:cTn id="26" dur="1" fill="hold">
                                          <p:stCondLst>
                                            <p:cond delay="4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Parasitic Frequency Attenuation	</a:t>
            </a:r>
            <a:endParaRPr lang="en-US" dirty="0"/>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24</a:t>
            </a:fld>
            <a:endParaRPr lang="en-US"/>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28316" y="1023939"/>
            <a:ext cx="5500066" cy="3703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097156" y="4976912"/>
            <a:ext cx="4572000" cy="923330"/>
          </a:xfrm>
          <a:prstGeom prst="rect">
            <a:avLst/>
          </a:prstGeom>
        </p:spPr>
        <p:txBody>
          <a:bodyPr>
            <a:spAutoFit/>
          </a:bodyPr>
          <a:lstStyle/>
          <a:p>
            <a:r>
              <a:rPr lang="en-US" dirty="0" smtClean="0"/>
              <a:t>Bandwidth is not the same at all codes.</a:t>
            </a:r>
          </a:p>
          <a:p>
            <a:endParaRPr lang="en-US" dirty="0" smtClean="0"/>
          </a:p>
          <a:p>
            <a:r>
              <a:rPr lang="en-US" dirty="0" smtClean="0"/>
              <a:t>More attenuation = Less bandwidth</a:t>
            </a:r>
            <a:endParaRPr lang="en-US" dirty="0"/>
          </a:p>
        </p:txBody>
      </p:sp>
      <p:pic>
        <p:nvPicPr>
          <p:cNvPr id="152578" name="Picture 2"/>
          <p:cNvPicPr>
            <a:picLocks noChangeAspect="1" noChangeArrowheads="1"/>
          </p:cNvPicPr>
          <p:nvPr/>
        </p:nvPicPr>
        <p:blipFill>
          <a:blip r:embed="rId4" cstate="print"/>
          <a:srcRect/>
          <a:stretch>
            <a:fillRect/>
          </a:stretch>
        </p:blipFill>
        <p:spPr bwMode="auto">
          <a:xfrm>
            <a:off x="0" y="2446338"/>
            <a:ext cx="2809875" cy="1228725"/>
          </a:xfrm>
          <a:prstGeom prst="rect">
            <a:avLst/>
          </a:prstGeom>
          <a:noFill/>
          <a:ln w="9525">
            <a:noFill/>
            <a:miter lim="800000"/>
            <a:headEnd/>
            <a:tailEnd/>
          </a:ln>
        </p:spPr>
      </p:pic>
    </p:spTree>
    <p:extLst>
      <p:ext uri="{BB962C8B-B14F-4D97-AF65-F5344CB8AC3E}">
        <p14:creationId xmlns:p14="http://schemas.microsoft.com/office/powerpoint/2010/main" val="2681975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 Waveform Generator</a:t>
            </a:r>
            <a:endParaRPr lang="en-US" dirty="0"/>
          </a:p>
        </p:txBody>
      </p:sp>
      <p:sp>
        <p:nvSpPr>
          <p:cNvPr id="6" name="Content Placeholder 5"/>
          <p:cNvSpPr>
            <a:spLocks noGrp="1"/>
          </p:cNvSpPr>
          <p:nvPr>
            <p:ph idx="1"/>
          </p:nvPr>
        </p:nvSpPr>
        <p:spPr>
          <a:xfrm>
            <a:off x="342900" y="3738787"/>
            <a:ext cx="8467725" cy="2044700"/>
          </a:xfrm>
        </p:spPr>
        <p:txBody>
          <a:bodyPr/>
          <a:lstStyle/>
          <a:p>
            <a:r>
              <a:rPr lang="en-US" dirty="0" smtClean="0"/>
              <a:t>V</a:t>
            </a:r>
            <a:r>
              <a:rPr lang="en-US" baseline="-25000" dirty="0" smtClean="0"/>
              <a:t>REF</a:t>
            </a:r>
            <a:r>
              <a:rPr lang="en-US" dirty="0" smtClean="0"/>
              <a:t> is a constant DC voltage</a:t>
            </a:r>
          </a:p>
          <a:p>
            <a:r>
              <a:rPr lang="en-US" dirty="0" smtClean="0"/>
              <a:t>Fast settling can help generate waveforms</a:t>
            </a:r>
          </a:p>
          <a:p>
            <a:r>
              <a:rPr lang="en-US" dirty="0" smtClean="0"/>
              <a:t>Requires a trans-impedance stage</a:t>
            </a:r>
            <a:r>
              <a:rPr lang="en-US" dirty="0"/>
              <a:t> </a:t>
            </a:r>
            <a:r>
              <a:rPr lang="en-US" dirty="0" smtClean="0"/>
              <a:t>with a high-speed amplifier</a:t>
            </a:r>
          </a:p>
          <a:p>
            <a:r>
              <a:rPr lang="en-US" dirty="0" smtClean="0"/>
              <a:t>Parallel interface is helpful to latch codes to the input faster</a:t>
            </a:r>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25</a:t>
            </a:fld>
            <a:endParaRPr lang="en-US"/>
          </a:p>
        </p:txBody>
      </p:sp>
      <p:pic>
        <p:nvPicPr>
          <p:cNvPr id="2053" name="Picture 5"/>
          <p:cNvPicPr>
            <a:picLocks noChangeAspect="1" noChangeArrowheads="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b="49367"/>
          <a:stretch/>
        </p:blipFill>
        <p:spPr bwMode="auto">
          <a:xfrm>
            <a:off x="7104921" y="2692562"/>
            <a:ext cx="1678512" cy="600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5958" y="1231887"/>
            <a:ext cx="5668963" cy="2194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9339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5486400" y="457200"/>
            <a:ext cx="3295650" cy="1571625"/>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2971800" y="2590800"/>
            <a:ext cx="5791200" cy="3733800"/>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DC Load Module</a:t>
            </a:r>
            <a:endParaRPr lang="en-US" dirty="0"/>
          </a:p>
        </p:txBody>
      </p:sp>
      <p:cxnSp>
        <p:nvCxnSpPr>
          <p:cNvPr id="75" name="Straight Connector 74"/>
          <p:cNvCxnSpPr/>
          <p:nvPr/>
        </p:nvCxnSpPr>
        <p:spPr>
          <a:xfrm flipH="1">
            <a:off x="2971800" y="2013585"/>
            <a:ext cx="4152900" cy="5772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7124700" y="2013585"/>
            <a:ext cx="1638300" cy="57721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85" name="Content Placeholder 2"/>
          <p:cNvSpPr>
            <a:spLocks noGrp="1"/>
          </p:cNvSpPr>
          <p:nvPr>
            <p:ph idx="1"/>
          </p:nvPr>
        </p:nvSpPr>
        <p:spPr>
          <a:xfrm>
            <a:off x="333375" y="1066800"/>
            <a:ext cx="2562225" cy="5029199"/>
          </a:xfrm>
        </p:spPr>
        <p:txBody>
          <a:bodyPr/>
          <a:lstStyle/>
          <a:p>
            <a:r>
              <a:rPr lang="en-US" dirty="0" smtClean="0">
                <a:latin typeface="+mn-lt"/>
                <a:ea typeface="+mn-ea"/>
                <a:cs typeface="+mn-cs"/>
              </a:rPr>
              <a:t>Precision </a:t>
            </a:r>
            <a:r>
              <a:rPr lang="en-US" b="1" dirty="0" smtClean="0">
                <a:latin typeface="+mn-lt"/>
                <a:ea typeface="+mn-ea"/>
                <a:cs typeface="+mn-cs"/>
              </a:rPr>
              <a:t>DAC</a:t>
            </a:r>
            <a:r>
              <a:rPr lang="en-US" dirty="0" smtClean="0">
                <a:latin typeface="+mn-lt"/>
                <a:ea typeface="+mn-ea"/>
                <a:cs typeface="+mn-cs"/>
              </a:rPr>
              <a:t> </a:t>
            </a:r>
            <a:r>
              <a:rPr lang="en-US" dirty="0">
                <a:latin typeface="+mn-lt"/>
                <a:ea typeface="+mn-ea"/>
                <a:cs typeface="+mn-cs"/>
              </a:rPr>
              <a:t>are used to adjust the </a:t>
            </a:r>
            <a:r>
              <a:rPr lang="en-US" dirty="0" smtClean="0">
                <a:latin typeface="+mn-lt"/>
                <a:ea typeface="+mn-ea"/>
                <a:cs typeface="+mn-cs"/>
              </a:rPr>
              <a:t>loading for the module</a:t>
            </a:r>
          </a:p>
          <a:p>
            <a:r>
              <a:rPr lang="en-US" dirty="0" smtClean="0">
                <a:latin typeface="+mn-lt"/>
                <a:ea typeface="+mn-ea"/>
                <a:cs typeface="+mn-cs"/>
              </a:rPr>
              <a:t>The </a:t>
            </a:r>
            <a:r>
              <a:rPr lang="en-US" b="1" dirty="0" smtClean="0">
                <a:latin typeface="+mn-lt"/>
                <a:ea typeface="+mn-ea"/>
                <a:cs typeface="+mn-cs"/>
              </a:rPr>
              <a:t>I-V</a:t>
            </a:r>
            <a:r>
              <a:rPr lang="en-US" dirty="0" smtClean="0">
                <a:latin typeface="+mn-lt"/>
                <a:ea typeface="+mn-ea"/>
                <a:cs typeface="+mn-cs"/>
              </a:rPr>
              <a:t> </a:t>
            </a:r>
            <a:r>
              <a:rPr lang="en-US" dirty="0">
                <a:latin typeface="+mn-lt"/>
                <a:ea typeface="+mn-ea"/>
                <a:cs typeface="+mn-cs"/>
              </a:rPr>
              <a:t>converts the current to </a:t>
            </a:r>
            <a:r>
              <a:rPr lang="en-US" dirty="0" smtClean="0">
                <a:latin typeface="+mn-lt"/>
                <a:ea typeface="+mn-ea"/>
                <a:cs typeface="+mn-cs"/>
              </a:rPr>
              <a:t>voltage </a:t>
            </a:r>
          </a:p>
          <a:p>
            <a:r>
              <a:rPr lang="en-US" dirty="0" smtClean="0"/>
              <a:t>T</a:t>
            </a:r>
            <a:r>
              <a:rPr lang="en-US" dirty="0" smtClean="0">
                <a:latin typeface="+mn-lt"/>
                <a:ea typeface="+mn-ea"/>
                <a:cs typeface="+mn-cs"/>
              </a:rPr>
              <a:t>his voltage is  applied </a:t>
            </a:r>
            <a:r>
              <a:rPr lang="en-US" dirty="0">
                <a:latin typeface="+mn-lt"/>
                <a:ea typeface="+mn-ea"/>
                <a:cs typeface="+mn-cs"/>
              </a:rPr>
              <a:t>to the </a:t>
            </a:r>
            <a:r>
              <a:rPr lang="en-US" b="1" dirty="0">
                <a:latin typeface="+mn-lt"/>
                <a:ea typeface="+mn-ea"/>
                <a:cs typeface="+mn-cs"/>
              </a:rPr>
              <a:t>MOSFET</a:t>
            </a:r>
            <a:r>
              <a:rPr lang="en-US" dirty="0">
                <a:latin typeface="+mn-lt"/>
                <a:ea typeface="+mn-ea"/>
                <a:cs typeface="+mn-cs"/>
              </a:rPr>
              <a:t> (gate side) </a:t>
            </a:r>
            <a:r>
              <a:rPr lang="en-US" dirty="0" smtClean="0">
                <a:latin typeface="+mn-lt"/>
                <a:ea typeface="+mn-ea"/>
                <a:cs typeface="+mn-cs"/>
              </a:rPr>
              <a:t>to create dynamic loading </a:t>
            </a:r>
          </a:p>
          <a:p>
            <a:r>
              <a:rPr lang="en-US" dirty="0" smtClean="0"/>
              <a:t>H</a:t>
            </a:r>
            <a:r>
              <a:rPr lang="en-US" dirty="0" smtClean="0">
                <a:latin typeface="+mn-lt"/>
                <a:ea typeface="+mn-ea"/>
                <a:cs typeface="+mn-cs"/>
              </a:rPr>
              <a:t>ence name “</a:t>
            </a:r>
            <a:r>
              <a:rPr lang="en-US" i="1" dirty="0" smtClean="0">
                <a:latin typeface="+mn-lt"/>
                <a:ea typeface="+mn-ea"/>
                <a:cs typeface="+mn-cs"/>
              </a:rPr>
              <a:t>DC Load</a:t>
            </a:r>
            <a:r>
              <a:rPr lang="en-US" dirty="0" smtClean="0">
                <a:latin typeface="+mn-lt"/>
                <a:ea typeface="+mn-ea"/>
                <a:cs typeface="+mn-cs"/>
              </a:rPr>
              <a:t>”</a:t>
            </a:r>
          </a:p>
        </p:txBody>
      </p:sp>
      <p:sp>
        <p:nvSpPr>
          <p:cNvPr id="87" name="Slide Number Placeholder 3"/>
          <p:cNvSpPr>
            <a:spLocks noGrp="1"/>
          </p:cNvSpPr>
          <p:nvPr>
            <p:ph type="sldNum" sz="quarter" idx="10"/>
          </p:nvPr>
        </p:nvSpPr>
        <p:spPr>
          <a:xfrm>
            <a:off x="6642100" y="6038850"/>
            <a:ext cx="2133600" cy="206375"/>
          </a:xfrm>
          <a:prstGeom prst="rect">
            <a:avLst/>
          </a:prstGeom>
          <a:noFill/>
        </p:spPr>
        <p:txBody>
          <a:bodyPr/>
          <a:lstStyle/>
          <a:p>
            <a:pPr algn="r"/>
            <a:fld id="{DF0076B7-DB9C-4C57-B472-192D9EAD9676}" type="slidenum">
              <a:rPr lang="ja-JP" altLang="en-US" sz="800" smtClean="0">
                <a:ea typeface="MS PGothic" pitchFamily="34" charset="-128"/>
              </a:rPr>
              <a:pPr algn="r"/>
              <a:t>26</a:t>
            </a:fld>
            <a:endParaRPr lang="en-US" altLang="ja-JP" sz="800" smtClean="0">
              <a:ea typeface="MS PGothic" pitchFamily="34" charset="-128"/>
            </a:endParaRPr>
          </a:p>
        </p:txBody>
      </p:sp>
    </p:spTree>
    <p:extLst>
      <p:ext uri="{BB962C8B-B14F-4D97-AF65-F5344CB8AC3E}">
        <p14:creationId xmlns:p14="http://schemas.microsoft.com/office/powerpoint/2010/main" val="977443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20mA Source/Sink</a:t>
            </a:r>
            <a:endParaRPr lang="en-US" dirty="0"/>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27</a:t>
            </a:fld>
            <a:endParaRPr lang="en-US"/>
          </a:p>
        </p:txBody>
      </p:sp>
      <p:pic>
        <p:nvPicPr>
          <p:cNvPr id="5" name="Picture 2"/>
          <p:cNvPicPr>
            <a:picLocks noChangeAspect="1" noChangeArrowheads="1"/>
          </p:cNvPicPr>
          <p:nvPr/>
        </p:nvPicPr>
        <p:blipFill>
          <a:blip r:embed="rId3" cstate="print"/>
          <a:srcRect/>
          <a:stretch>
            <a:fillRect/>
          </a:stretch>
        </p:blipFill>
        <p:spPr bwMode="auto">
          <a:xfrm>
            <a:off x="774699" y="1206500"/>
            <a:ext cx="7585448" cy="4102100"/>
          </a:xfrm>
          <a:prstGeom prst="rect">
            <a:avLst/>
          </a:prstGeom>
          <a:noFill/>
          <a:ln w="9525">
            <a:noFill/>
            <a:miter lim="800000"/>
            <a:headEnd/>
            <a:tailEnd/>
          </a:ln>
        </p:spPr>
      </p:pic>
      <p:sp>
        <p:nvSpPr>
          <p:cNvPr id="6" name="Content Placeholder 5"/>
          <p:cNvSpPr txBox="1">
            <a:spLocks/>
          </p:cNvSpPr>
          <p:nvPr/>
        </p:nvSpPr>
        <p:spPr>
          <a:xfrm>
            <a:off x="342900" y="4521199"/>
            <a:ext cx="8467725" cy="1389287"/>
          </a:xfrm>
          <a:prstGeom prst="rect">
            <a:avLst/>
          </a:prstGeom>
        </p:spPr>
        <p:txBody>
          <a:bodyPr/>
          <a:lstStyle/>
          <a:p>
            <a:pPr marL="227013" marR="0" lvl="0" indent="-227013" algn="l" defTabSz="914400" rtl="0" eaLnBrk="0" fontAlgn="base" latinLnBrk="0" hangingPunct="0">
              <a:lnSpc>
                <a:spcPct val="100000"/>
              </a:lnSpc>
              <a:spcBef>
                <a:spcPts val="800"/>
              </a:spcBef>
              <a:spcAft>
                <a:spcPct val="0"/>
              </a:spcAft>
              <a:buClrTx/>
              <a:buSzTx/>
              <a:tabLst/>
              <a:defRPr/>
            </a:pPr>
            <a:r>
              <a:rPr lang="en-US" sz="2000" b="1" kern="0" noProof="0" dirty="0" smtClean="0">
                <a:latin typeface="+mn-lt"/>
                <a:cs typeface="+mn-cs"/>
              </a:rPr>
              <a:t>Benefits</a:t>
            </a:r>
            <a:endParaRPr kumimoji="0" lang="en-US" sz="2000" b="1" i="0" u="none" strike="noStrike" kern="0" cap="none" spc="0" normalizeH="0" baseline="0" noProof="0" dirty="0" smtClean="0">
              <a:ln>
                <a:noFill/>
              </a:ln>
              <a:effectLst/>
              <a:uLnTx/>
              <a:uFillTx/>
              <a:latin typeface="+mn-lt"/>
              <a:ea typeface="+mn-ea"/>
              <a:cs typeface="+mn-cs"/>
            </a:endParaRPr>
          </a:p>
          <a:p>
            <a:pPr marL="227013" marR="0" lvl="0" indent="-227013" algn="l" defTabSz="914400" rtl="0" eaLnBrk="0" fontAlgn="base" latinLnBrk="0" hangingPunct="0">
              <a:lnSpc>
                <a:spcPct val="100000"/>
              </a:lnSpc>
              <a:spcBef>
                <a:spcPts val="800"/>
              </a:spcBef>
              <a:spcAft>
                <a:spcPct val="0"/>
              </a:spcAft>
              <a:buClrTx/>
              <a:buSzTx/>
              <a:buFontTx/>
              <a:buChar char="•"/>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High Voltage</a:t>
            </a:r>
            <a:r>
              <a:rPr kumimoji="0" lang="en-US" sz="2000" b="0" i="0" u="none" strike="noStrike" kern="0" cap="none" spc="0" normalizeH="0" noProof="0" dirty="0" smtClean="0">
                <a:ln>
                  <a:noFill/>
                </a:ln>
                <a:solidFill>
                  <a:schemeClr val="tx1"/>
                </a:solidFill>
                <a:effectLst/>
                <a:uLnTx/>
                <a:uFillTx/>
                <a:latin typeface="+mn-lt"/>
                <a:ea typeface="+mn-ea"/>
                <a:cs typeface="+mn-cs"/>
              </a:rPr>
              <a:t> Compliance</a:t>
            </a:r>
          </a:p>
          <a:p>
            <a:pPr marL="227013" marR="0" lvl="0" indent="-227013" algn="l" defTabSz="914400" rtl="0" eaLnBrk="0" fontAlgn="base" latinLnBrk="0" hangingPunct="0">
              <a:lnSpc>
                <a:spcPct val="100000"/>
              </a:lnSpc>
              <a:spcBef>
                <a:spcPts val="800"/>
              </a:spcBef>
              <a:spcAft>
                <a:spcPct val="0"/>
              </a:spcAft>
              <a:buClrTx/>
              <a:buSzTx/>
              <a:buFontTx/>
              <a:buChar char="•"/>
              <a:tabLst/>
              <a:defRPr/>
            </a:pPr>
            <a:r>
              <a:rPr lang="en-US" sz="2000" kern="0" dirty="0" smtClean="0">
                <a:latin typeface="+mn-lt"/>
                <a:cs typeface="+mn-cs"/>
              </a:rPr>
              <a:t>B</a:t>
            </a:r>
            <a:r>
              <a:rPr kumimoji="0" lang="en-US" sz="2000" b="0" i="0" u="none" strike="noStrike" kern="0" cap="none" spc="0" normalizeH="0" noProof="0" dirty="0" err="1" smtClean="0">
                <a:ln>
                  <a:noFill/>
                </a:ln>
                <a:solidFill>
                  <a:schemeClr val="tx1"/>
                </a:solidFill>
                <a:effectLst/>
                <a:uLnTx/>
                <a:uFillTx/>
                <a:latin typeface="+mn-lt"/>
                <a:ea typeface="+mn-ea"/>
                <a:cs typeface="+mn-cs"/>
              </a:rPr>
              <a:t>i</a:t>
            </a:r>
            <a:r>
              <a:rPr kumimoji="0" lang="en-US" sz="2000" b="0" i="0" u="none" strike="noStrike" kern="0" cap="none" spc="0" normalizeH="0" noProof="0" dirty="0" smtClean="0">
                <a:ln>
                  <a:noFill/>
                </a:ln>
                <a:solidFill>
                  <a:schemeClr val="tx1"/>
                </a:solidFill>
                <a:effectLst/>
                <a:uLnTx/>
                <a:uFillTx/>
                <a:latin typeface="+mn-lt"/>
                <a:ea typeface="+mn-ea"/>
                <a:cs typeface="+mn-cs"/>
              </a:rPr>
              <a:t>-directional current flow</a:t>
            </a:r>
            <a:endParaRPr lang="en-US" sz="2000" kern="0" dirty="0">
              <a:latin typeface="+mn-lt"/>
              <a:cs typeface="+mn-cs"/>
            </a:endParaRPr>
          </a:p>
        </p:txBody>
      </p:sp>
      <p:pic>
        <p:nvPicPr>
          <p:cNvPr id="152578" name="Picture 2"/>
          <p:cNvPicPr>
            <a:picLocks noChangeAspect="1" noChangeArrowheads="1"/>
          </p:cNvPicPr>
          <p:nvPr/>
        </p:nvPicPr>
        <p:blipFill>
          <a:blip r:embed="rId4" cstate="print"/>
          <a:srcRect/>
          <a:stretch>
            <a:fillRect/>
          </a:stretch>
        </p:blipFill>
        <p:spPr bwMode="auto">
          <a:xfrm>
            <a:off x="1016000" y="1557338"/>
            <a:ext cx="3442366" cy="817562"/>
          </a:xfrm>
          <a:prstGeom prst="rect">
            <a:avLst/>
          </a:prstGeom>
          <a:noFill/>
          <a:ln w="9525">
            <a:noFill/>
            <a:miter lim="800000"/>
            <a:headEnd/>
            <a:tailEnd/>
          </a:ln>
        </p:spPr>
      </p:pic>
      <p:sp>
        <p:nvSpPr>
          <p:cNvPr id="8" name="Content Placeholder 5"/>
          <p:cNvSpPr txBox="1">
            <a:spLocks/>
          </p:cNvSpPr>
          <p:nvPr/>
        </p:nvSpPr>
        <p:spPr>
          <a:xfrm>
            <a:off x="279400" y="850899"/>
            <a:ext cx="3378199" cy="406401"/>
          </a:xfrm>
          <a:prstGeom prst="rect">
            <a:avLst/>
          </a:prstGeom>
        </p:spPr>
        <p:txBody>
          <a:bodyPr/>
          <a:lstStyle/>
          <a:p>
            <a:pPr marL="227013" marR="0" lvl="0" indent="-227013" algn="l" defTabSz="914400" rtl="0" eaLnBrk="0" fontAlgn="base" latinLnBrk="0" hangingPunct="0">
              <a:lnSpc>
                <a:spcPct val="100000"/>
              </a:lnSpc>
              <a:spcBef>
                <a:spcPts val="800"/>
              </a:spcBef>
              <a:spcAft>
                <a:spcPct val="0"/>
              </a:spcAft>
              <a:buClrTx/>
              <a:buSzTx/>
              <a:tabLst/>
              <a:defRPr/>
            </a:pPr>
            <a:r>
              <a:rPr lang="en-US" sz="2000" b="1" kern="0" dirty="0" smtClean="0">
                <a:latin typeface="+mn-lt"/>
                <a:cs typeface="+mn-cs"/>
              </a:rPr>
              <a:t>From DAC8811 datasheet:</a:t>
            </a:r>
            <a:endParaRPr kumimoji="0" lang="en-US" sz="2000" b="1" i="0" u="none" strike="noStrike" kern="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10042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6"/>
          <p:cNvSpPr>
            <a:spLocks noGrp="1" noChangeArrowheads="1"/>
          </p:cNvSpPr>
          <p:nvPr>
            <p:ph type="ctrTitle" idx="4294967295"/>
          </p:nvPr>
        </p:nvSpPr>
        <p:spPr>
          <a:xfrm>
            <a:off x="685800" y="2130425"/>
            <a:ext cx="7772400" cy="1470025"/>
          </a:xfrm>
        </p:spPr>
        <p:txBody>
          <a:bodyPr lIns="92075" tIns="46038" rIns="92075" bIns="46038"/>
          <a:lstStyle/>
          <a:p>
            <a:pPr eaLnBrk="1" hangingPunct="1"/>
            <a:r>
              <a:rPr lang="en-US" dirty="0" smtClean="0"/>
              <a:t>Closing Information</a:t>
            </a:r>
          </a:p>
        </p:txBody>
      </p:sp>
      <p:pic>
        <p:nvPicPr>
          <p:cNvPr id="4" name="Picture 1"/>
          <p:cNvPicPr>
            <a:picLocks noChangeAspect="1" noChangeArrowheads="1"/>
          </p:cNvPicPr>
          <p:nvPr/>
        </p:nvPicPr>
        <p:blipFill>
          <a:blip r:embed="rId3" cstate="print"/>
          <a:srcRect/>
          <a:stretch>
            <a:fillRect/>
          </a:stretch>
        </p:blipFill>
        <p:spPr bwMode="auto">
          <a:xfrm>
            <a:off x="7332452" y="0"/>
            <a:ext cx="1811548" cy="769434"/>
          </a:xfrm>
          <a:prstGeom prst="rect">
            <a:avLst/>
          </a:prstGeom>
          <a:noFill/>
          <a:ln w="9525">
            <a:noFill/>
            <a:miter lim="800000"/>
            <a:headEnd/>
            <a:tailEnd/>
          </a:ln>
          <a:effectLst/>
        </p:spPr>
      </p:pic>
    </p:spTree>
    <p:extLst>
      <p:ext uri="{BB962C8B-B14F-4D97-AF65-F5344CB8AC3E}">
        <p14:creationId xmlns:p14="http://schemas.microsoft.com/office/powerpoint/2010/main" val="228416105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MDACs on www.ti.com</a:t>
            </a:r>
            <a:endParaRPr lang="en-US" dirty="0"/>
          </a:p>
        </p:txBody>
      </p:sp>
      <p:sp>
        <p:nvSpPr>
          <p:cNvPr id="2" name="Slide Number Placeholder 1"/>
          <p:cNvSpPr>
            <a:spLocks noGrp="1"/>
          </p:cNvSpPr>
          <p:nvPr>
            <p:ph type="sldNum" sz="quarter" idx="10"/>
          </p:nvPr>
        </p:nvSpPr>
        <p:spPr/>
        <p:txBody>
          <a:bodyPr/>
          <a:lstStyle/>
          <a:p>
            <a:pPr>
              <a:defRPr/>
            </a:pPr>
            <a:fld id="{0FEC9CBC-C1DE-4F6B-AD1A-9F13B1591B00}" type="slidenum">
              <a:rPr lang="en-US" smtClean="0"/>
              <a:pPr>
                <a:defRPr/>
              </a:pPr>
              <a:t>29</a:t>
            </a:fld>
            <a:endParaRPr lang="en-US"/>
          </a:p>
        </p:txBody>
      </p:sp>
      <p:pic>
        <p:nvPicPr>
          <p:cNvPr id="153602" name="Picture 2"/>
          <p:cNvPicPr>
            <a:picLocks noChangeAspect="1" noChangeArrowheads="1"/>
          </p:cNvPicPr>
          <p:nvPr/>
        </p:nvPicPr>
        <p:blipFill>
          <a:blip r:embed="rId3" cstate="print"/>
          <a:srcRect/>
          <a:stretch>
            <a:fillRect/>
          </a:stretch>
        </p:blipFill>
        <p:spPr bwMode="auto">
          <a:xfrm>
            <a:off x="479189" y="1054100"/>
            <a:ext cx="2740261" cy="2079883"/>
          </a:xfrm>
          <a:prstGeom prst="rect">
            <a:avLst/>
          </a:prstGeom>
          <a:noFill/>
          <a:ln w="9525">
            <a:noFill/>
            <a:miter lim="800000"/>
            <a:headEnd/>
            <a:tailEnd/>
          </a:ln>
        </p:spPr>
      </p:pic>
      <p:pic>
        <p:nvPicPr>
          <p:cNvPr id="153603" name="Picture 3"/>
          <p:cNvPicPr>
            <a:picLocks noChangeAspect="1" noChangeArrowheads="1"/>
          </p:cNvPicPr>
          <p:nvPr/>
        </p:nvPicPr>
        <p:blipFill>
          <a:blip r:embed="rId4" cstate="print"/>
          <a:srcRect b="3645"/>
          <a:stretch>
            <a:fillRect/>
          </a:stretch>
        </p:blipFill>
        <p:spPr bwMode="auto">
          <a:xfrm>
            <a:off x="4800600" y="985263"/>
            <a:ext cx="3302000" cy="2227837"/>
          </a:xfrm>
          <a:prstGeom prst="rect">
            <a:avLst/>
          </a:prstGeom>
          <a:noFill/>
          <a:ln w="9525">
            <a:noFill/>
            <a:miter lim="800000"/>
            <a:headEnd/>
            <a:tailEnd/>
          </a:ln>
        </p:spPr>
      </p:pic>
      <p:pic>
        <p:nvPicPr>
          <p:cNvPr id="153604" name="Picture 4"/>
          <p:cNvPicPr>
            <a:picLocks noChangeAspect="1" noChangeArrowheads="1"/>
          </p:cNvPicPr>
          <p:nvPr/>
        </p:nvPicPr>
        <p:blipFill>
          <a:blip r:embed="rId5" cstate="print"/>
          <a:srcRect b="19579"/>
          <a:stretch>
            <a:fillRect/>
          </a:stretch>
        </p:blipFill>
        <p:spPr bwMode="auto">
          <a:xfrm>
            <a:off x="1371600" y="3260464"/>
            <a:ext cx="5989638" cy="2797436"/>
          </a:xfrm>
          <a:prstGeom prst="rect">
            <a:avLst/>
          </a:prstGeom>
          <a:noFill/>
          <a:ln w="9525">
            <a:noFill/>
            <a:miter lim="800000"/>
            <a:headEnd/>
            <a:tailEnd/>
          </a:ln>
        </p:spPr>
      </p:pic>
      <p:sp>
        <p:nvSpPr>
          <p:cNvPr id="7" name="Rectangle 6"/>
          <p:cNvSpPr/>
          <p:nvPr/>
        </p:nvSpPr>
        <p:spPr>
          <a:xfrm>
            <a:off x="431800" y="1422400"/>
            <a:ext cx="15367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p:cNvCxnSpPr>
            <a:stCxn id="7" idx="3"/>
            <a:endCxn id="11" idx="1"/>
          </p:cNvCxnSpPr>
          <p:nvPr/>
        </p:nvCxnSpPr>
        <p:spPr>
          <a:xfrm>
            <a:off x="1968500" y="1612900"/>
            <a:ext cx="516890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7137400" y="1549400"/>
            <a:ext cx="850900" cy="127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p:cNvCxnSpPr/>
          <p:nvPr/>
        </p:nvCxnSpPr>
        <p:spPr>
          <a:xfrm flipH="1">
            <a:off x="4216400" y="1714500"/>
            <a:ext cx="3060700" cy="18288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1244600" y="3873500"/>
            <a:ext cx="15367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410200" y="3886200"/>
            <a:ext cx="698500" cy="1651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667500" y="3975100"/>
            <a:ext cx="698500" cy="1651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360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360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8" grpId="0" animBg="1"/>
      <p:bldP spid="19" grpId="0" animBg="1"/>
      <p:bldP spid="2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6"/>
          <p:cNvSpPr>
            <a:spLocks noGrp="1" noChangeArrowheads="1"/>
          </p:cNvSpPr>
          <p:nvPr>
            <p:ph type="ctrTitle" idx="4294967295"/>
          </p:nvPr>
        </p:nvSpPr>
        <p:spPr>
          <a:xfrm>
            <a:off x="685800" y="2130425"/>
            <a:ext cx="7772400" cy="1470025"/>
          </a:xfrm>
        </p:spPr>
        <p:txBody>
          <a:bodyPr lIns="92075" tIns="46038" rIns="92075" bIns="46038"/>
          <a:lstStyle/>
          <a:p>
            <a:pPr eaLnBrk="1" hangingPunct="1"/>
            <a:r>
              <a:rPr lang="en-US" dirty="0" smtClean="0"/>
              <a:t>What is an MDAC?</a:t>
            </a:r>
          </a:p>
        </p:txBody>
      </p:sp>
      <p:pic>
        <p:nvPicPr>
          <p:cNvPr id="5" name="Picture 1"/>
          <p:cNvPicPr>
            <a:picLocks noChangeAspect="1" noChangeArrowheads="1"/>
          </p:cNvPicPr>
          <p:nvPr/>
        </p:nvPicPr>
        <p:blipFill>
          <a:blip r:embed="rId3" cstate="print"/>
          <a:srcRect/>
          <a:stretch>
            <a:fillRect/>
          </a:stretch>
        </p:blipFill>
        <p:spPr bwMode="auto">
          <a:xfrm>
            <a:off x="7332452" y="0"/>
            <a:ext cx="1811548" cy="769434"/>
          </a:xfrm>
          <a:prstGeom prst="rect">
            <a:avLst/>
          </a:prstGeom>
          <a:noFill/>
          <a:ln w="9525">
            <a:noFill/>
            <a:miter lim="800000"/>
            <a:headEnd/>
            <a:tailEnd/>
          </a:ln>
          <a:effectLst/>
        </p:spPr>
      </p:pic>
    </p:spTree>
    <p:extLst>
      <p:ext uri="{BB962C8B-B14F-4D97-AF65-F5344CB8AC3E}">
        <p14:creationId xmlns:p14="http://schemas.microsoft.com/office/powerpoint/2010/main" val="411681099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5"/>
          <p:cNvCxnSpPr/>
          <p:nvPr/>
        </p:nvCxnSpPr>
        <p:spPr>
          <a:xfrm flipV="1">
            <a:off x="914400" y="1295400"/>
            <a:ext cx="0" cy="4495800"/>
          </a:xfrm>
          <a:prstGeom prst="straightConnector1">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914401" y="5802868"/>
            <a:ext cx="640080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3048000" y="1371600"/>
            <a:ext cx="1" cy="4507468"/>
          </a:xfrm>
          <a:prstGeom prst="straightConnector1">
            <a:avLst/>
          </a:prstGeom>
          <a:ln w="158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5181600" y="1371600"/>
            <a:ext cx="1" cy="4507468"/>
          </a:xfrm>
          <a:prstGeom prst="straightConnector1">
            <a:avLst/>
          </a:prstGeom>
          <a:ln w="158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762001" y="2895600"/>
            <a:ext cx="6629400" cy="0"/>
          </a:xfrm>
          <a:prstGeom prst="straightConnector1">
            <a:avLst/>
          </a:prstGeom>
          <a:ln w="158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733801" y="5802868"/>
            <a:ext cx="659155" cy="369332"/>
          </a:xfrm>
          <a:prstGeom prst="rect">
            <a:avLst/>
          </a:prstGeom>
          <a:noFill/>
        </p:spPr>
        <p:txBody>
          <a:bodyPr wrap="none" rtlCol="0">
            <a:spAutoFit/>
          </a:bodyPr>
          <a:lstStyle/>
          <a:p>
            <a:r>
              <a:rPr lang="en-US" dirty="0" smtClean="0"/>
              <a:t>Dual</a:t>
            </a:r>
            <a:endParaRPr lang="en-US" dirty="0"/>
          </a:p>
        </p:txBody>
      </p:sp>
      <p:sp>
        <p:nvSpPr>
          <p:cNvPr id="25" name="TextBox 24"/>
          <p:cNvSpPr txBox="1"/>
          <p:nvPr/>
        </p:nvSpPr>
        <p:spPr>
          <a:xfrm>
            <a:off x="5943601" y="5802868"/>
            <a:ext cx="748923" cy="369332"/>
          </a:xfrm>
          <a:prstGeom prst="rect">
            <a:avLst/>
          </a:prstGeom>
          <a:noFill/>
        </p:spPr>
        <p:txBody>
          <a:bodyPr wrap="none" rtlCol="0">
            <a:spAutoFit/>
          </a:bodyPr>
          <a:lstStyle/>
          <a:p>
            <a:r>
              <a:rPr lang="en-US" dirty="0" smtClean="0"/>
              <a:t>Quad</a:t>
            </a:r>
            <a:endParaRPr lang="en-US" dirty="0"/>
          </a:p>
        </p:txBody>
      </p:sp>
      <p:sp>
        <p:nvSpPr>
          <p:cNvPr id="29" name="TextBox 28"/>
          <p:cNvSpPr txBox="1"/>
          <p:nvPr/>
        </p:nvSpPr>
        <p:spPr>
          <a:xfrm>
            <a:off x="1676401" y="5802867"/>
            <a:ext cx="825867" cy="369332"/>
          </a:xfrm>
          <a:prstGeom prst="rect">
            <a:avLst/>
          </a:prstGeom>
          <a:noFill/>
        </p:spPr>
        <p:txBody>
          <a:bodyPr wrap="none" rtlCol="0">
            <a:spAutoFit/>
          </a:bodyPr>
          <a:lstStyle/>
          <a:p>
            <a:r>
              <a:rPr lang="en-US" dirty="0" smtClean="0"/>
              <a:t>Single</a:t>
            </a:r>
            <a:endParaRPr lang="en-US" dirty="0"/>
          </a:p>
        </p:txBody>
      </p:sp>
      <p:sp>
        <p:nvSpPr>
          <p:cNvPr id="34" name="Rectangle 33"/>
          <p:cNvSpPr/>
          <p:nvPr/>
        </p:nvSpPr>
        <p:spPr>
          <a:xfrm>
            <a:off x="990600" y="2221467"/>
            <a:ext cx="1981200" cy="609600"/>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hlinkClick r:id="rId3" action="ppaction://hlinksldjump"/>
              </a:rPr>
              <a:t>DAC8811</a:t>
            </a:r>
          </a:p>
          <a:p>
            <a:pPr algn="ctr"/>
            <a:r>
              <a:rPr lang="en-US" sz="1200" dirty="0" smtClean="0">
                <a:hlinkClick r:id="rId3" action="ppaction://hlinksldjump"/>
              </a:rPr>
              <a:t>SPI</a:t>
            </a:r>
            <a:endParaRPr lang="en-US" sz="1200" dirty="0"/>
          </a:p>
        </p:txBody>
      </p:sp>
      <p:sp>
        <p:nvSpPr>
          <p:cNvPr id="35" name="Rectangle 34"/>
          <p:cNvSpPr/>
          <p:nvPr/>
        </p:nvSpPr>
        <p:spPr>
          <a:xfrm>
            <a:off x="3124200" y="1524000"/>
            <a:ext cx="1981200" cy="609600"/>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hlinkClick r:id="rId4" action="ppaction://hlinksldjump"/>
              </a:rPr>
              <a:t>DAC8812</a:t>
            </a:r>
          </a:p>
          <a:p>
            <a:pPr algn="ctr"/>
            <a:r>
              <a:rPr lang="en-US" sz="1200" dirty="0" smtClean="0">
                <a:hlinkClick r:id="rId4" action="ppaction://hlinksldjump"/>
              </a:rPr>
              <a:t>SPI</a:t>
            </a:r>
            <a:endParaRPr lang="en-US" sz="1200" dirty="0"/>
          </a:p>
        </p:txBody>
      </p:sp>
      <p:sp>
        <p:nvSpPr>
          <p:cNvPr id="36" name="Rectangle 35"/>
          <p:cNvSpPr/>
          <p:nvPr/>
        </p:nvSpPr>
        <p:spPr>
          <a:xfrm>
            <a:off x="5257800" y="2209800"/>
            <a:ext cx="1981200" cy="609600"/>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hlinkClick r:id="rId5" action="ppaction://hlinksldjump"/>
              </a:rPr>
              <a:t>DAC8814</a:t>
            </a:r>
          </a:p>
          <a:p>
            <a:pPr algn="ctr"/>
            <a:r>
              <a:rPr lang="en-US" sz="1200" dirty="0" smtClean="0">
                <a:hlinkClick r:id="rId5" action="ppaction://hlinksldjump"/>
              </a:rPr>
              <a:t>SPI</a:t>
            </a:r>
            <a:endParaRPr lang="en-US" sz="1200" dirty="0"/>
          </a:p>
        </p:txBody>
      </p:sp>
      <p:sp>
        <p:nvSpPr>
          <p:cNvPr id="37" name="Rectangle 36"/>
          <p:cNvSpPr/>
          <p:nvPr/>
        </p:nvSpPr>
        <p:spPr>
          <a:xfrm>
            <a:off x="990600" y="1535667"/>
            <a:ext cx="1981200" cy="609600"/>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hlinkClick r:id="rId6" action="ppaction://hlinksldjump"/>
              </a:rPr>
              <a:t>DAC8820</a:t>
            </a:r>
          </a:p>
          <a:p>
            <a:pPr algn="ctr"/>
            <a:r>
              <a:rPr lang="en-US" sz="1200" dirty="0" smtClean="0">
                <a:hlinkClick r:id="rId6" action="ppaction://hlinksldjump"/>
              </a:rPr>
              <a:t>Par Input </a:t>
            </a:r>
            <a:endParaRPr lang="en-US" sz="1200" dirty="0"/>
          </a:p>
        </p:txBody>
      </p:sp>
      <p:sp>
        <p:nvSpPr>
          <p:cNvPr id="38" name="Rectangle 37"/>
          <p:cNvSpPr/>
          <p:nvPr/>
        </p:nvSpPr>
        <p:spPr>
          <a:xfrm>
            <a:off x="3124200" y="2209800"/>
            <a:ext cx="1981200" cy="609600"/>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hlinkClick r:id="rId7" action="ppaction://hlinksldjump"/>
              </a:rPr>
              <a:t>DAC8822</a:t>
            </a:r>
          </a:p>
          <a:p>
            <a:pPr algn="ctr"/>
            <a:r>
              <a:rPr lang="en-US" sz="1200" dirty="0" smtClean="0">
                <a:hlinkClick r:id="rId7" action="ppaction://hlinksldjump"/>
              </a:rPr>
              <a:t>Par Input</a:t>
            </a:r>
            <a:endParaRPr lang="en-US" sz="1200" dirty="0"/>
          </a:p>
        </p:txBody>
      </p:sp>
      <p:sp>
        <p:nvSpPr>
          <p:cNvPr id="41" name="Rectangle 40"/>
          <p:cNvSpPr/>
          <p:nvPr/>
        </p:nvSpPr>
        <p:spPr>
          <a:xfrm>
            <a:off x="990600" y="3657600"/>
            <a:ext cx="1981200" cy="609600"/>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hlinkClick r:id="rId8" action="ppaction://hlinksldjump"/>
              </a:rPr>
              <a:t>DAC8801</a:t>
            </a:r>
          </a:p>
          <a:p>
            <a:pPr algn="ctr"/>
            <a:r>
              <a:rPr lang="en-US" sz="1200" dirty="0" smtClean="0">
                <a:hlinkClick r:id="rId8" action="ppaction://hlinksldjump"/>
              </a:rPr>
              <a:t>SPI</a:t>
            </a:r>
            <a:endParaRPr lang="en-US" sz="1200" dirty="0"/>
          </a:p>
        </p:txBody>
      </p:sp>
      <p:sp>
        <p:nvSpPr>
          <p:cNvPr id="42" name="Rectangle 41"/>
          <p:cNvSpPr/>
          <p:nvPr/>
        </p:nvSpPr>
        <p:spPr>
          <a:xfrm>
            <a:off x="990600" y="2971800"/>
            <a:ext cx="1981200" cy="6096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DAC8806</a:t>
            </a:r>
          </a:p>
          <a:p>
            <a:pPr algn="ctr"/>
            <a:r>
              <a:rPr lang="en-US" sz="1200" dirty="0" smtClean="0"/>
              <a:t>Par Input</a:t>
            </a:r>
            <a:endParaRPr lang="en-US" sz="1200" dirty="0"/>
          </a:p>
        </p:txBody>
      </p:sp>
      <p:sp>
        <p:nvSpPr>
          <p:cNvPr id="43" name="Rectangle 42"/>
          <p:cNvSpPr/>
          <p:nvPr/>
        </p:nvSpPr>
        <p:spPr>
          <a:xfrm>
            <a:off x="5257800" y="3669267"/>
            <a:ext cx="1981200" cy="609600"/>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hlinkClick r:id="rId9" action="ppaction://hlinksldjump"/>
              </a:rPr>
              <a:t>DAC8803</a:t>
            </a:r>
          </a:p>
          <a:p>
            <a:pPr algn="ctr"/>
            <a:r>
              <a:rPr lang="en-US" sz="1200" dirty="0" smtClean="0">
                <a:hlinkClick r:id="rId9" action="ppaction://hlinksldjump"/>
              </a:rPr>
              <a:t>SPI</a:t>
            </a:r>
            <a:endParaRPr lang="en-US" sz="1200" dirty="0"/>
          </a:p>
        </p:txBody>
      </p:sp>
      <p:sp>
        <p:nvSpPr>
          <p:cNvPr id="44" name="Rectangle 43"/>
          <p:cNvSpPr/>
          <p:nvPr/>
        </p:nvSpPr>
        <p:spPr>
          <a:xfrm>
            <a:off x="3124200" y="3657600"/>
            <a:ext cx="1981200" cy="609600"/>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hlinkClick r:id="rId10" action="ppaction://hlinksldjump"/>
              </a:rPr>
              <a:t>DAC8802</a:t>
            </a:r>
          </a:p>
          <a:p>
            <a:pPr algn="ctr"/>
            <a:r>
              <a:rPr lang="en-US" sz="1200" dirty="0" smtClean="0">
                <a:hlinkClick r:id="rId10" action="ppaction://hlinksldjump"/>
              </a:rPr>
              <a:t>SPI</a:t>
            </a:r>
            <a:endParaRPr lang="en-US" sz="1200" dirty="0"/>
          </a:p>
        </p:txBody>
      </p:sp>
      <p:sp>
        <p:nvSpPr>
          <p:cNvPr id="45" name="Rectangle 44"/>
          <p:cNvSpPr/>
          <p:nvPr/>
        </p:nvSpPr>
        <p:spPr>
          <a:xfrm>
            <a:off x="3124200" y="2971800"/>
            <a:ext cx="1981200" cy="609600"/>
          </a:xfrm>
          <a:prstGeom prst="rect">
            <a:avLst/>
          </a:prstGeom>
          <a:solidFill>
            <a:schemeClr val="accent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hlinkClick r:id="rId11" action="ppaction://hlinksldjump"/>
              </a:rPr>
              <a:t>DAC8805</a:t>
            </a:r>
          </a:p>
          <a:p>
            <a:pPr algn="ctr"/>
            <a:r>
              <a:rPr lang="en-US" sz="1200" dirty="0" smtClean="0">
                <a:hlinkClick r:id="rId11" action="ppaction://hlinksldjump"/>
              </a:rPr>
              <a:t>Par Input</a:t>
            </a:r>
            <a:endParaRPr lang="en-US" sz="1200" dirty="0"/>
          </a:p>
        </p:txBody>
      </p:sp>
      <p:sp>
        <p:nvSpPr>
          <p:cNvPr id="46" name="Slide Number Placeholder 3"/>
          <p:cNvSpPr>
            <a:spLocks noGrp="1"/>
          </p:cNvSpPr>
          <p:nvPr>
            <p:ph type="sldNum" sz="quarter" idx="10"/>
          </p:nvPr>
        </p:nvSpPr>
        <p:spPr>
          <a:xfrm>
            <a:off x="6642100" y="6038850"/>
            <a:ext cx="2133600" cy="206375"/>
          </a:xfrm>
          <a:prstGeom prst="rect">
            <a:avLst/>
          </a:prstGeom>
          <a:noFill/>
        </p:spPr>
        <p:txBody>
          <a:bodyPr/>
          <a:lstStyle/>
          <a:p>
            <a:fld id="{4D07A9AA-4B66-4354-B4F3-92F6B15789FB}" type="slidenum">
              <a:rPr lang="ja-JP" altLang="en-US" smtClean="0">
                <a:ea typeface="MS PGothic" pitchFamily="34" charset="-128"/>
              </a:rPr>
              <a:pPr/>
              <a:t>30</a:t>
            </a:fld>
            <a:endParaRPr lang="en-US" altLang="ja-JP" smtClean="0">
              <a:ea typeface="MS PGothic" pitchFamily="34" charset="-128"/>
            </a:endParaRPr>
          </a:p>
        </p:txBody>
      </p:sp>
      <p:sp>
        <p:nvSpPr>
          <p:cNvPr id="31" name="Title 1"/>
          <p:cNvSpPr txBox="1">
            <a:spLocks/>
          </p:cNvSpPr>
          <p:nvPr/>
        </p:nvSpPr>
        <p:spPr bwMode="auto">
          <a:xfrm>
            <a:off x="228600" y="228600"/>
            <a:ext cx="8610600" cy="533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FF0000"/>
                </a:solidFill>
                <a:effectLst/>
                <a:uLnTx/>
                <a:uFillTx/>
                <a:latin typeface="+mj-lt"/>
                <a:ea typeface="+mj-ea"/>
                <a:cs typeface="+mj-cs"/>
              </a:rPr>
              <a:t>TI’s Multiplying DACs</a:t>
            </a:r>
            <a:endParaRPr kumimoji="0" lang="en-US" sz="2000" b="1" i="0" u="none" strike="noStrike" kern="0" cap="none" spc="0" normalizeH="0" baseline="0" noProof="0" dirty="0">
              <a:ln>
                <a:noFill/>
              </a:ln>
              <a:solidFill>
                <a:srgbClr val="FF0000"/>
              </a:solidFill>
              <a:effectLst/>
              <a:uLnTx/>
              <a:uFillTx/>
              <a:latin typeface="+mj-lt"/>
              <a:ea typeface="+mj-ea"/>
              <a:cs typeface="+mj-cs"/>
            </a:endParaRPr>
          </a:p>
        </p:txBody>
      </p:sp>
      <p:sp>
        <p:nvSpPr>
          <p:cNvPr id="27" name="TextBox 26"/>
          <p:cNvSpPr txBox="1"/>
          <p:nvPr/>
        </p:nvSpPr>
        <p:spPr>
          <a:xfrm>
            <a:off x="76200" y="4800600"/>
            <a:ext cx="774571" cy="369332"/>
          </a:xfrm>
          <a:prstGeom prst="rect">
            <a:avLst/>
          </a:prstGeom>
          <a:noFill/>
        </p:spPr>
        <p:txBody>
          <a:bodyPr wrap="none" rtlCol="0">
            <a:spAutoFit/>
          </a:bodyPr>
          <a:lstStyle/>
          <a:p>
            <a:r>
              <a:rPr lang="en-US" dirty="0" smtClean="0"/>
              <a:t>12 Bit</a:t>
            </a:r>
            <a:endParaRPr lang="en-US" dirty="0"/>
          </a:p>
        </p:txBody>
      </p:sp>
      <p:sp>
        <p:nvSpPr>
          <p:cNvPr id="28" name="TextBox 27"/>
          <p:cNvSpPr txBox="1"/>
          <p:nvPr/>
        </p:nvSpPr>
        <p:spPr>
          <a:xfrm>
            <a:off x="76200" y="3429000"/>
            <a:ext cx="774571" cy="369332"/>
          </a:xfrm>
          <a:prstGeom prst="rect">
            <a:avLst/>
          </a:prstGeom>
          <a:noFill/>
        </p:spPr>
        <p:txBody>
          <a:bodyPr wrap="none" rtlCol="0">
            <a:spAutoFit/>
          </a:bodyPr>
          <a:lstStyle/>
          <a:p>
            <a:r>
              <a:rPr lang="en-US" dirty="0" smtClean="0"/>
              <a:t>14 Bit</a:t>
            </a:r>
            <a:endParaRPr lang="en-US" dirty="0"/>
          </a:p>
        </p:txBody>
      </p:sp>
      <p:sp>
        <p:nvSpPr>
          <p:cNvPr id="32" name="TextBox 31"/>
          <p:cNvSpPr txBox="1"/>
          <p:nvPr/>
        </p:nvSpPr>
        <p:spPr>
          <a:xfrm>
            <a:off x="76200" y="1981200"/>
            <a:ext cx="774571" cy="369332"/>
          </a:xfrm>
          <a:prstGeom prst="rect">
            <a:avLst/>
          </a:prstGeom>
          <a:noFill/>
        </p:spPr>
        <p:txBody>
          <a:bodyPr wrap="none" rtlCol="0">
            <a:spAutoFit/>
          </a:bodyPr>
          <a:lstStyle/>
          <a:p>
            <a:r>
              <a:rPr lang="en-US" dirty="0" smtClean="0"/>
              <a:t>16 Bit</a:t>
            </a:r>
            <a:endParaRPr lang="en-US" dirty="0"/>
          </a:p>
        </p:txBody>
      </p:sp>
      <p:cxnSp>
        <p:nvCxnSpPr>
          <p:cNvPr id="47" name="Straight Arrow Connector 46"/>
          <p:cNvCxnSpPr/>
          <p:nvPr/>
        </p:nvCxnSpPr>
        <p:spPr>
          <a:xfrm flipH="1">
            <a:off x="762000" y="4343400"/>
            <a:ext cx="6629400" cy="0"/>
          </a:xfrm>
          <a:prstGeom prst="straightConnector1">
            <a:avLst/>
          </a:prstGeom>
          <a:ln w="15875">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990600" y="4419600"/>
            <a:ext cx="1981200" cy="6096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DAC7811</a:t>
            </a:r>
          </a:p>
          <a:p>
            <a:pPr algn="ctr"/>
            <a:r>
              <a:rPr lang="en-US" sz="1200" dirty="0" smtClean="0"/>
              <a:t>SPI Input</a:t>
            </a:r>
            <a:endParaRPr lang="en-US" sz="1200" dirty="0"/>
          </a:p>
        </p:txBody>
      </p:sp>
      <p:sp>
        <p:nvSpPr>
          <p:cNvPr id="50" name="Rectangle 49"/>
          <p:cNvSpPr/>
          <p:nvPr/>
        </p:nvSpPr>
        <p:spPr>
          <a:xfrm>
            <a:off x="990600" y="5105400"/>
            <a:ext cx="1981200" cy="6096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DAC7821</a:t>
            </a:r>
          </a:p>
          <a:p>
            <a:pPr algn="ctr"/>
            <a:r>
              <a:rPr lang="en-US" sz="1200" dirty="0" smtClean="0"/>
              <a:t>Par Input</a:t>
            </a:r>
            <a:endParaRPr lang="en-US" sz="1200" dirty="0"/>
          </a:p>
        </p:txBody>
      </p:sp>
      <p:sp>
        <p:nvSpPr>
          <p:cNvPr id="52" name="Rectangle 51"/>
          <p:cNvSpPr/>
          <p:nvPr/>
        </p:nvSpPr>
        <p:spPr>
          <a:xfrm>
            <a:off x="3124200" y="5105400"/>
            <a:ext cx="1981200" cy="6096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DAC7822</a:t>
            </a:r>
          </a:p>
          <a:p>
            <a:pPr algn="ctr"/>
            <a:r>
              <a:rPr lang="en-US" sz="1200" dirty="0" smtClean="0"/>
              <a:t>Par Input</a:t>
            </a:r>
            <a:endParaRPr lang="en-US" sz="1200" dirty="0"/>
          </a:p>
        </p:txBody>
      </p:sp>
      <p:sp>
        <p:nvSpPr>
          <p:cNvPr id="53" name="Rectangle 52"/>
          <p:cNvSpPr/>
          <p:nvPr/>
        </p:nvSpPr>
        <p:spPr>
          <a:xfrm>
            <a:off x="3124200" y="4419600"/>
            <a:ext cx="1981200" cy="6096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DAC7800</a:t>
            </a:r>
          </a:p>
          <a:p>
            <a:pPr algn="ctr"/>
            <a:r>
              <a:rPr lang="en-US" sz="1200" dirty="0" smtClean="0"/>
              <a:t>SPI Input</a:t>
            </a:r>
            <a:endParaRPr lang="en-US" sz="1200" dirty="0"/>
          </a:p>
        </p:txBody>
      </p:sp>
    </p:spTree>
    <p:extLst>
      <p:ext uri="{BB962C8B-B14F-4D97-AF65-F5344CB8AC3E}">
        <p14:creationId xmlns:p14="http://schemas.microsoft.com/office/powerpoint/2010/main" val="3991732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2013 DAC Collateral</a:t>
            </a:r>
            <a:endParaRPr lang="en-US" dirty="0"/>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31</a:t>
            </a:fld>
            <a:endParaRPr lang="en-US"/>
          </a:p>
        </p:txBody>
      </p:sp>
      <p:sp>
        <p:nvSpPr>
          <p:cNvPr id="7" name="Content Placeholder 2"/>
          <p:cNvSpPr txBox="1">
            <a:spLocks/>
          </p:cNvSpPr>
          <p:nvPr/>
        </p:nvSpPr>
        <p:spPr>
          <a:xfrm>
            <a:off x="333376" y="1185863"/>
            <a:ext cx="3856317" cy="4516437"/>
          </a:xfrm>
          <a:prstGeom prst="rect">
            <a:avLst/>
          </a:prstGeom>
        </p:spPr>
        <p:txBody>
          <a:bodyPr/>
          <a:lstStyle>
            <a:lvl1pPr marL="227013" indent="-227013" algn="l" rtl="0" eaLnBrk="0" fontAlgn="base" hangingPunct="0">
              <a:spcBef>
                <a:spcPts val="800"/>
              </a:spcBef>
              <a:spcAft>
                <a:spcPct val="0"/>
              </a:spcAft>
              <a:buChar char="•"/>
              <a:defRPr sz="2000">
                <a:solidFill>
                  <a:schemeClr val="tx1"/>
                </a:solidFill>
                <a:latin typeface="+mn-lt"/>
                <a:ea typeface="+mn-ea"/>
                <a:cs typeface="+mn-cs"/>
              </a:defRPr>
            </a:lvl1pPr>
            <a:lvl2pPr marL="574675" indent="-233363" algn="l" rtl="0" eaLnBrk="0" fontAlgn="base" hangingPunct="0">
              <a:spcBef>
                <a:spcPct val="20000"/>
              </a:spcBef>
              <a:spcAft>
                <a:spcPct val="0"/>
              </a:spcAft>
              <a:buChar char="–"/>
              <a:defRPr>
                <a:solidFill>
                  <a:schemeClr val="tx1"/>
                </a:solidFill>
                <a:latin typeface="+mn-lt"/>
              </a:defRPr>
            </a:lvl2pPr>
            <a:lvl3pPr marL="854075" indent="-165100" algn="l" rtl="0" eaLnBrk="0" fontAlgn="base" hangingPunct="0">
              <a:spcBef>
                <a:spcPct val="15000"/>
              </a:spcBef>
              <a:spcAft>
                <a:spcPct val="0"/>
              </a:spcAft>
              <a:buChar char="•"/>
              <a:defRPr>
                <a:solidFill>
                  <a:schemeClr val="tx1"/>
                </a:solidFill>
                <a:latin typeface="+mn-lt"/>
              </a:defRPr>
            </a:lvl3pPr>
            <a:lvl4pPr marL="1201738" indent="-233363" algn="l" rtl="0" eaLnBrk="0" fontAlgn="base" hangingPunct="0">
              <a:spcBef>
                <a:spcPct val="5000"/>
              </a:spcBef>
              <a:spcAft>
                <a:spcPct val="0"/>
              </a:spcAft>
              <a:buChar char="–"/>
              <a:defRPr>
                <a:solidFill>
                  <a:schemeClr val="tx1"/>
                </a:solidFill>
                <a:latin typeface="+mn-lt"/>
              </a:defRPr>
            </a:lvl4pPr>
            <a:lvl5pPr marL="1489075" indent="-173038" algn="l" rtl="0" eaLnBrk="0" fontAlgn="base" hangingPunct="0">
              <a:spcBef>
                <a:spcPct val="0"/>
              </a:spcBef>
              <a:spcAft>
                <a:spcPct val="0"/>
              </a:spcAft>
              <a:buChar char="»"/>
              <a:defRPr>
                <a:solidFill>
                  <a:schemeClr val="tx1"/>
                </a:solidFill>
                <a:latin typeface="+mn-lt"/>
              </a:defRPr>
            </a:lvl5pPr>
            <a:lvl6pPr marL="1946275" indent="-173038" algn="l" rtl="0" fontAlgn="base">
              <a:spcBef>
                <a:spcPct val="0"/>
              </a:spcBef>
              <a:spcAft>
                <a:spcPct val="0"/>
              </a:spcAft>
              <a:buChar char="»"/>
              <a:defRPr sz="1600">
                <a:solidFill>
                  <a:schemeClr val="tx1"/>
                </a:solidFill>
                <a:latin typeface="+mn-lt"/>
              </a:defRPr>
            </a:lvl6pPr>
            <a:lvl7pPr marL="2403475" indent="-173038" algn="l" rtl="0" fontAlgn="base">
              <a:spcBef>
                <a:spcPct val="0"/>
              </a:spcBef>
              <a:spcAft>
                <a:spcPct val="0"/>
              </a:spcAft>
              <a:buChar char="»"/>
              <a:defRPr sz="1600">
                <a:solidFill>
                  <a:schemeClr val="tx1"/>
                </a:solidFill>
                <a:latin typeface="+mn-lt"/>
              </a:defRPr>
            </a:lvl7pPr>
            <a:lvl8pPr marL="2860675" indent="-173038" algn="l" rtl="0" fontAlgn="base">
              <a:spcBef>
                <a:spcPct val="0"/>
              </a:spcBef>
              <a:spcAft>
                <a:spcPct val="0"/>
              </a:spcAft>
              <a:buChar char="»"/>
              <a:defRPr sz="1600">
                <a:solidFill>
                  <a:schemeClr val="tx1"/>
                </a:solidFill>
                <a:latin typeface="+mn-lt"/>
              </a:defRPr>
            </a:lvl8pPr>
            <a:lvl9pPr marL="3317875" indent="-173038" algn="l" rtl="0" fontAlgn="base">
              <a:spcBef>
                <a:spcPct val="0"/>
              </a:spcBef>
              <a:spcAft>
                <a:spcPct val="0"/>
              </a:spcAft>
              <a:buChar char="»"/>
              <a:defRPr sz="1600">
                <a:solidFill>
                  <a:schemeClr val="tx1"/>
                </a:solidFill>
                <a:latin typeface="+mn-lt"/>
              </a:defRPr>
            </a:lvl9pPr>
          </a:lstStyle>
          <a:p>
            <a:r>
              <a:rPr lang="en-US" sz="1800" dirty="0" smtClean="0"/>
              <a:t>Blogs</a:t>
            </a:r>
          </a:p>
          <a:p>
            <a:pPr lvl="1"/>
            <a:r>
              <a:rPr lang="en-US" sz="1600" dirty="0" smtClean="0"/>
              <a:t>9-Part DAC Essentials Series on Analog Wire</a:t>
            </a:r>
          </a:p>
          <a:p>
            <a:r>
              <a:rPr lang="en-US" sz="1800" dirty="0" smtClean="0"/>
              <a:t>TI Precision Designs</a:t>
            </a:r>
          </a:p>
          <a:p>
            <a:pPr lvl="1"/>
            <a:r>
              <a:rPr lang="en-US" sz="1600" dirty="0" smtClean="0"/>
              <a:t>+/-10V From a Unipolar DAC</a:t>
            </a:r>
          </a:p>
          <a:p>
            <a:pPr lvl="1"/>
            <a:r>
              <a:rPr lang="en-US" sz="1600" dirty="0" smtClean="0"/>
              <a:t>+/-10V 4-Quadrant MDAC</a:t>
            </a:r>
          </a:p>
          <a:p>
            <a:pPr lvl="1"/>
            <a:r>
              <a:rPr lang="en-US" sz="1600" dirty="0" smtClean="0"/>
              <a:t>High Voltage, High Current, Programmable Power Supply</a:t>
            </a:r>
          </a:p>
          <a:p>
            <a:r>
              <a:rPr lang="en-US" sz="1800" dirty="0" smtClean="0"/>
              <a:t>“Engineer It” Videos</a:t>
            </a:r>
          </a:p>
          <a:p>
            <a:pPr lvl="1"/>
            <a:r>
              <a:rPr lang="en-US" sz="1600" dirty="0" smtClean="0"/>
              <a:t>What is a MDAC?</a:t>
            </a:r>
          </a:p>
          <a:p>
            <a:pPr lvl="1"/>
            <a:r>
              <a:rPr lang="en-US" sz="1600" dirty="0" smtClean="0"/>
              <a:t>Choosing a Precision DAC</a:t>
            </a:r>
          </a:p>
          <a:p>
            <a:r>
              <a:rPr lang="en-US" sz="1800" dirty="0" smtClean="0"/>
              <a:t>Presentations</a:t>
            </a:r>
          </a:p>
          <a:p>
            <a:pPr lvl="1"/>
            <a:r>
              <a:rPr lang="en-US" sz="1600" dirty="0" smtClean="0"/>
              <a:t>Precision DAC Essentials</a:t>
            </a:r>
          </a:p>
          <a:p>
            <a:pPr lvl="1"/>
            <a:r>
              <a:rPr lang="en-US" sz="1600" dirty="0" smtClean="0"/>
              <a:t>Industrial DAC Essentials</a:t>
            </a:r>
          </a:p>
          <a:p>
            <a:pPr lvl="1"/>
            <a:r>
              <a:rPr lang="en-US" sz="1600" dirty="0" smtClean="0"/>
              <a:t>Designing Industrial Outputs with DAC + XTR Products</a:t>
            </a:r>
          </a:p>
        </p:txBody>
      </p:sp>
      <p:pic>
        <p:nvPicPr>
          <p:cNvPr id="8"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588905">
            <a:off x="5298974" y="419598"/>
            <a:ext cx="711236" cy="97045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1083102">
            <a:off x="5514116" y="280250"/>
            <a:ext cx="712789" cy="10198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9"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96385" y="232617"/>
            <a:ext cx="657047" cy="10093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2"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94183" y="151695"/>
            <a:ext cx="810162" cy="10654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1"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35604" y="151695"/>
            <a:ext cx="789638" cy="10449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586479">
            <a:off x="6388727" y="247648"/>
            <a:ext cx="717479" cy="10105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4"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1159126">
            <a:off x="6700259" y="222172"/>
            <a:ext cx="846918" cy="117089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5" name="Picture 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rot="1421637">
            <a:off x="6914127" y="282841"/>
            <a:ext cx="853005" cy="12439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6" name="Picture 4"/>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rot="2010839">
            <a:off x="7303935" y="459882"/>
            <a:ext cx="918785" cy="12857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7"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rot="990312">
            <a:off x="6781758" y="1569089"/>
            <a:ext cx="1117741" cy="156558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8" name="Picture 5"/>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871210" y="1442568"/>
            <a:ext cx="1186887" cy="15798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16738" name="Picture 2" descr="http://www.ti.com/diagrams/med_tipd138_designguuidecovertipd138.jpg"/>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26431" r="23664"/>
          <a:stretch/>
        </p:blipFill>
        <p:spPr bwMode="auto">
          <a:xfrm rot="21230899">
            <a:off x="4915537" y="1396544"/>
            <a:ext cx="1297883" cy="167189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16739" name="Picture 3"/>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rot="21183491">
            <a:off x="4540882" y="3032405"/>
            <a:ext cx="2390775" cy="169545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6741" name="Picture 5"/>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rot="305417">
            <a:off x="6075797" y="3041930"/>
            <a:ext cx="2314575" cy="16764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6742" name="Picture 6"/>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rot="21251909">
            <a:off x="4262291" y="4722813"/>
            <a:ext cx="2045865" cy="154007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6743" name="Picture 7"/>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5173580" y="4655204"/>
            <a:ext cx="2075994" cy="155699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6744" name="Picture 8"/>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rot="633639">
            <a:off x="6339474" y="4786888"/>
            <a:ext cx="2126280" cy="159217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0" presetClass="entr" presetSubtype="0" fill="hold" nodeType="with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fade">
                                      <p:cBhvr>
                                        <p:cTn id="25" dur="500"/>
                                        <p:tgtEl>
                                          <p:spTgt spid="7">
                                            <p:txEl>
                                              <p:pRg st="0" end="0"/>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7">
                                            <p:txEl>
                                              <p:pRg st="1" end="1"/>
                                            </p:txEl>
                                          </p:spTgt>
                                        </p:tgtEl>
                                        <p:attrNameLst>
                                          <p:attrName>style.visibility</p:attrName>
                                        </p:attrNameLst>
                                      </p:cBhvr>
                                      <p:to>
                                        <p:strVal val="visible"/>
                                      </p:to>
                                    </p:set>
                                    <p:animEffect transition="in" filter="fade">
                                      <p:cBhvr>
                                        <p:cTn id="28" dur="500"/>
                                        <p:tgtEl>
                                          <p:spTgt spid="7">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7">
                                            <p:txEl>
                                              <p:pRg st="2" end="2"/>
                                            </p:txEl>
                                          </p:spTgt>
                                        </p:tgtEl>
                                        <p:attrNameLst>
                                          <p:attrName>style.visibility</p:attrName>
                                        </p:attrNameLst>
                                      </p:cBhvr>
                                      <p:to>
                                        <p:strVal val="visible"/>
                                      </p:to>
                                    </p:set>
                                    <p:animEffect transition="in" filter="fade">
                                      <p:cBhvr>
                                        <p:cTn id="33" dur="500"/>
                                        <p:tgtEl>
                                          <p:spTgt spid="7">
                                            <p:txEl>
                                              <p:pRg st="2" end="2"/>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7">
                                            <p:txEl>
                                              <p:pRg st="3" end="3"/>
                                            </p:txEl>
                                          </p:spTgt>
                                        </p:tgtEl>
                                        <p:attrNameLst>
                                          <p:attrName>style.visibility</p:attrName>
                                        </p:attrNameLst>
                                      </p:cBhvr>
                                      <p:to>
                                        <p:strVal val="visible"/>
                                      </p:to>
                                    </p:set>
                                    <p:animEffect transition="in" filter="fade">
                                      <p:cBhvr>
                                        <p:cTn id="36" dur="500"/>
                                        <p:tgtEl>
                                          <p:spTgt spid="7">
                                            <p:txEl>
                                              <p:pRg st="3" end="3"/>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7">
                                            <p:txEl>
                                              <p:pRg st="4" end="4"/>
                                            </p:txEl>
                                          </p:spTgt>
                                        </p:tgtEl>
                                        <p:attrNameLst>
                                          <p:attrName>style.visibility</p:attrName>
                                        </p:attrNameLst>
                                      </p:cBhvr>
                                      <p:to>
                                        <p:strVal val="visible"/>
                                      </p:to>
                                    </p:set>
                                    <p:animEffect transition="in" filter="fade">
                                      <p:cBhvr>
                                        <p:cTn id="39" dur="500"/>
                                        <p:tgtEl>
                                          <p:spTgt spid="7">
                                            <p:txEl>
                                              <p:pRg st="4" end="4"/>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7">
                                            <p:txEl>
                                              <p:pRg st="5" end="5"/>
                                            </p:txEl>
                                          </p:spTgt>
                                        </p:tgtEl>
                                        <p:attrNameLst>
                                          <p:attrName>style.visibility</p:attrName>
                                        </p:attrNameLst>
                                      </p:cBhvr>
                                      <p:to>
                                        <p:strVal val="visible"/>
                                      </p:to>
                                    </p:set>
                                    <p:animEffect transition="in" filter="fade">
                                      <p:cBhvr>
                                        <p:cTn id="42" dur="500"/>
                                        <p:tgtEl>
                                          <p:spTgt spid="7">
                                            <p:txEl>
                                              <p:pRg st="5" end="5"/>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116738"/>
                                        </p:tgtEl>
                                        <p:attrNameLst>
                                          <p:attrName>style.visibility</p:attrName>
                                        </p:attrNameLst>
                                      </p:cBhvr>
                                      <p:to>
                                        <p:strVal val="visible"/>
                                      </p:to>
                                    </p:set>
                                    <p:animEffect transition="in" filter="fade">
                                      <p:cBhvr>
                                        <p:cTn id="45" dur="500"/>
                                        <p:tgtEl>
                                          <p:spTgt spid="116738"/>
                                        </p:tgtEl>
                                      </p:cBhvr>
                                    </p:animEffect>
                                  </p:childTnLst>
                                </p:cTn>
                              </p:par>
                              <p:par>
                                <p:cTn id="46" presetID="10" presetClass="entr" presetSubtype="0" fill="hold"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cTn>
                              </p:par>
                              <p:par>
                                <p:cTn id="49" presetID="10" presetClass="entr" presetSubtype="0"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16739"/>
                                        </p:tgtEl>
                                        <p:attrNameLst>
                                          <p:attrName>style.visibility</p:attrName>
                                        </p:attrNameLst>
                                      </p:cBhvr>
                                      <p:to>
                                        <p:strVal val="visible"/>
                                      </p:to>
                                    </p:set>
                                    <p:animEffect transition="in" filter="fade">
                                      <p:cBhvr>
                                        <p:cTn id="56" dur="500"/>
                                        <p:tgtEl>
                                          <p:spTgt spid="116739"/>
                                        </p:tgtEl>
                                      </p:cBhvr>
                                    </p:animEffect>
                                  </p:childTnLst>
                                </p:cTn>
                              </p:par>
                              <p:par>
                                <p:cTn id="57" presetID="10" presetClass="entr" presetSubtype="0" fill="hold" nodeType="withEffect">
                                  <p:stCondLst>
                                    <p:cond delay="0"/>
                                  </p:stCondLst>
                                  <p:childTnLst>
                                    <p:set>
                                      <p:cBhvr>
                                        <p:cTn id="58" dur="1" fill="hold">
                                          <p:stCondLst>
                                            <p:cond delay="0"/>
                                          </p:stCondLst>
                                        </p:cTn>
                                        <p:tgtEl>
                                          <p:spTgt spid="116741"/>
                                        </p:tgtEl>
                                        <p:attrNameLst>
                                          <p:attrName>style.visibility</p:attrName>
                                        </p:attrNameLst>
                                      </p:cBhvr>
                                      <p:to>
                                        <p:strVal val="visible"/>
                                      </p:to>
                                    </p:set>
                                    <p:animEffect transition="in" filter="fade">
                                      <p:cBhvr>
                                        <p:cTn id="59" dur="500"/>
                                        <p:tgtEl>
                                          <p:spTgt spid="116741"/>
                                        </p:tgtEl>
                                      </p:cBhvr>
                                    </p:animEffect>
                                  </p:childTnLst>
                                </p:cTn>
                              </p:par>
                              <p:par>
                                <p:cTn id="60" presetID="10" presetClass="entr" presetSubtype="0" fill="hold" nodeType="withEffect">
                                  <p:stCondLst>
                                    <p:cond delay="0"/>
                                  </p:stCondLst>
                                  <p:childTnLst>
                                    <p:set>
                                      <p:cBhvr>
                                        <p:cTn id="61" dur="1" fill="hold">
                                          <p:stCondLst>
                                            <p:cond delay="0"/>
                                          </p:stCondLst>
                                        </p:cTn>
                                        <p:tgtEl>
                                          <p:spTgt spid="7">
                                            <p:txEl>
                                              <p:pRg st="6" end="6"/>
                                            </p:txEl>
                                          </p:spTgt>
                                        </p:tgtEl>
                                        <p:attrNameLst>
                                          <p:attrName>style.visibility</p:attrName>
                                        </p:attrNameLst>
                                      </p:cBhvr>
                                      <p:to>
                                        <p:strVal val="visible"/>
                                      </p:to>
                                    </p:set>
                                    <p:animEffect transition="in" filter="fade">
                                      <p:cBhvr>
                                        <p:cTn id="62" dur="500"/>
                                        <p:tgtEl>
                                          <p:spTgt spid="7">
                                            <p:txEl>
                                              <p:pRg st="6" end="6"/>
                                            </p:txEl>
                                          </p:spTgt>
                                        </p:tgtEl>
                                      </p:cBhvr>
                                    </p:animEffect>
                                  </p:childTnLst>
                                </p:cTn>
                              </p:par>
                              <p:par>
                                <p:cTn id="63" presetID="10" presetClass="entr" presetSubtype="0" fill="hold" nodeType="withEffect">
                                  <p:stCondLst>
                                    <p:cond delay="0"/>
                                  </p:stCondLst>
                                  <p:childTnLst>
                                    <p:set>
                                      <p:cBhvr>
                                        <p:cTn id="64" dur="1" fill="hold">
                                          <p:stCondLst>
                                            <p:cond delay="0"/>
                                          </p:stCondLst>
                                        </p:cTn>
                                        <p:tgtEl>
                                          <p:spTgt spid="7">
                                            <p:txEl>
                                              <p:pRg st="7" end="7"/>
                                            </p:txEl>
                                          </p:spTgt>
                                        </p:tgtEl>
                                        <p:attrNameLst>
                                          <p:attrName>style.visibility</p:attrName>
                                        </p:attrNameLst>
                                      </p:cBhvr>
                                      <p:to>
                                        <p:strVal val="visible"/>
                                      </p:to>
                                    </p:set>
                                    <p:animEffect transition="in" filter="fade">
                                      <p:cBhvr>
                                        <p:cTn id="65" dur="500"/>
                                        <p:tgtEl>
                                          <p:spTgt spid="7">
                                            <p:txEl>
                                              <p:pRg st="7" end="7"/>
                                            </p:txEl>
                                          </p:spTgt>
                                        </p:tgtEl>
                                      </p:cBhvr>
                                    </p:animEffect>
                                  </p:childTnLst>
                                </p:cTn>
                              </p:par>
                              <p:par>
                                <p:cTn id="66" presetID="10" presetClass="entr" presetSubtype="0" fill="hold" nodeType="withEffect">
                                  <p:stCondLst>
                                    <p:cond delay="0"/>
                                  </p:stCondLst>
                                  <p:childTnLst>
                                    <p:set>
                                      <p:cBhvr>
                                        <p:cTn id="67" dur="1" fill="hold">
                                          <p:stCondLst>
                                            <p:cond delay="0"/>
                                          </p:stCondLst>
                                        </p:cTn>
                                        <p:tgtEl>
                                          <p:spTgt spid="7">
                                            <p:txEl>
                                              <p:pRg st="8" end="8"/>
                                            </p:txEl>
                                          </p:spTgt>
                                        </p:tgtEl>
                                        <p:attrNameLst>
                                          <p:attrName>style.visibility</p:attrName>
                                        </p:attrNameLst>
                                      </p:cBhvr>
                                      <p:to>
                                        <p:strVal val="visible"/>
                                      </p:to>
                                    </p:set>
                                    <p:animEffect transition="in" filter="fade">
                                      <p:cBhvr>
                                        <p:cTn id="68" dur="500"/>
                                        <p:tgtEl>
                                          <p:spTgt spid="7">
                                            <p:txEl>
                                              <p:pRg st="8" end="8"/>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7">
                                            <p:txEl>
                                              <p:pRg st="9" end="9"/>
                                            </p:txEl>
                                          </p:spTgt>
                                        </p:tgtEl>
                                        <p:attrNameLst>
                                          <p:attrName>style.visibility</p:attrName>
                                        </p:attrNameLst>
                                      </p:cBhvr>
                                      <p:to>
                                        <p:strVal val="visible"/>
                                      </p:to>
                                    </p:set>
                                    <p:animEffect transition="in" filter="fade">
                                      <p:cBhvr>
                                        <p:cTn id="73" dur="500"/>
                                        <p:tgtEl>
                                          <p:spTgt spid="7">
                                            <p:txEl>
                                              <p:pRg st="9" end="9"/>
                                            </p:txEl>
                                          </p:spTgt>
                                        </p:tgtEl>
                                      </p:cBhvr>
                                    </p:animEffect>
                                  </p:childTnLst>
                                </p:cTn>
                              </p:par>
                              <p:par>
                                <p:cTn id="74" presetID="10" presetClass="entr" presetSubtype="0" fill="hold" nodeType="withEffect">
                                  <p:stCondLst>
                                    <p:cond delay="0"/>
                                  </p:stCondLst>
                                  <p:childTnLst>
                                    <p:set>
                                      <p:cBhvr>
                                        <p:cTn id="75" dur="1" fill="hold">
                                          <p:stCondLst>
                                            <p:cond delay="0"/>
                                          </p:stCondLst>
                                        </p:cTn>
                                        <p:tgtEl>
                                          <p:spTgt spid="7">
                                            <p:txEl>
                                              <p:pRg st="10" end="10"/>
                                            </p:txEl>
                                          </p:spTgt>
                                        </p:tgtEl>
                                        <p:attrNameLst>
                                          <p:attrName>style.visibility</p:attrName>
                                        </p:attrNameLst>
                                      </p:cBhvr>
                                      <p:to>
                                        <p:strVal val="visible"/>
                                      </p:to>
                                    </p:set>
                                    <p:animEffect transition="in" filter="fade">
                                      <p:cBhvr>
                                        <p:cTn id="76" dur="500"/>
                                        <p:tgtEl>
                                          <p:spTgt spid="7">
                                            <p:txEl>
                                              <p:pRg st="10" end="10"/>
                                            </p:txEl>
                                          </p:spTgt>
                                        </p:tgtEl>
                                      </p:cBhvr>
                                    </p:animEffect>
                                  </p:childTnLst>
                                </p:cTn>
                              </p:par>
                              <p:par>
                                <p:cTn id="77" presetID="10" presetClass="entr" presetSubtype="0" fill="hold" nodeType="withEffect">
                                  <p:stCondLst>
                                    <p:cond delay="0"/>
                                  </p:stCondLst>
                                  <p:childTnLst>
                                    <p:set>
                                      <p:cBhvr>
                                        <p:cTn id="78" dur="1" fill="hold">
                                          <p:stCondLst>
                                            <p:cond delay="0"/>
                                          </p:stCondLst>
                                        </p:cTn>
                                        <p:tgtEl>
                                          <p:spTgt spid="7">
                                            <p:txEl>
                                              <p:pRg st="11" end="11"/>
                                            </p:txEl>
                                          </p:spTgt>
                                        </p:tgtEl>
                                        <p:attrNameLst>
                                          <p:attrName>style.visibility</p:attrName>
                                        </p:attrNameLst>
                                      </p:cBhvr>
                                      <p:to>
                                        <p:strVal val="visible"/>
                                      </p:to>
                                    </p:set>
                                    <p:animEffect transition="in" filter="fade">
                                      <p:cBhvr>
                                        <p:cTn id="79" dur="500"/>
                                        <p:tgtEl>
                                          <p:spTgt spid="7">
                                            <p:txEl>
                                              <p:pRg st="11" end="11"/>
                                            </p:txEl>
                                          </p:spTgt>
                                        </p:tgtEl>
                                      </p:cBhvr>
                                    </p:animEffect>
                                  </p:childTnLst>
                                </p:cTn>
                              </p:par>
                              <p:par>
                                <p:cTn id="80" presetID="10" presetClass="entr" presetSubtype="0" fill="hold" nodeType="withEffect">
                                  <p:stCondLst>
                                    <p:cond delay="0"/>
                                  </p:stCondLst>
                                  <p:childTnLst>
                                    <p:set>
                                      <p:cBhvr>
                                        <p:cTn id="81" dur="1" fill="hold">
                                          <p:stCondLst>
                                            <p:cond delay="0"/>
                                          </p:stCondLst>
                                        </p:cTn>
                                        <p:tgtEl>
                                          <p:spTgt spid="7">
                                            <p:txEl>
                                              <p:pRg st="12" end="12"/>
                                            </p:txEl>
                                          </p:spTgt>
                                        </p:tgtEl>
                                        <p:attrNameLst>
                                          <p:attrName>style.visibility</p:attrName>
                                        </p:attrNameLst>
                                      </p:cBhvr>
                                      <p:to>
                                        <p:strVal val="visible"/>
                                      </p:to>
                                    </p:set>
                                    <p:animEffect transition="in" filter="fade">
                                      <p:cBhvr>
                                        <p:cTn id="82" dur="500"/>
                                        <p:tgtEl>
                                          <p:spTgt spid="7">
                                            <p:txEl>
                                              <p:pRg st="12" end="12"/>
                                            </p:txEl>
                                          </p:spTgt>
                                        </p:tgtEl>
                                      </p:cBhvr>
                                    </p:animEffect>
                                  </p:childTnLst>
                                </p:cTn>
                              </p:par>
                              <p:par>
                                <p:cTn id="83" presetID="10" presetClass="entr" presetSubtype="0" fill="hold" nodeType="withEffect">
                                  <p:stCondLst>
                                    <p:cond delay="0"/>
                                  </p:stCondLst>
                                  <p:childTnLst>
                                    <p:set>
                                      <p:cBhvr>
                                        <p:cTn id="84" dur="1" fill="hold">
                                          <p:stCondLst>
                                            <p:cond delay="0"/>
                                          </p:stCondLst>
                                        </p:cTn>
                                        <p:tgtEl>
                                          <p:spTgt spid="116744"/>
                                        </p:tgtEl>
                                        <p:attrNameLst>
                                          <p:attrName>style.visibility</p:attrName>
                                        </p:attrNameLst>
                                      </p:cBhvr>
                                      <p:to>
                                        <p:strVal val="visible"/>
                                      </p:to>
                                    </p:set>
                                    <p:animEffect transition="in" filter="fade">
                                      <p:cBhvr>
                                        <p:cTn id="85" dur="500"/>
                                        <p:tgtEl>
                                          <p:spTgt spid="116744"/>
                                        </p:tgtEl>
                                      </p:cBhvr>
                                    </p:animEffect>
                                  </p:childTnLst>
                                </p:cTn>
                              </p:par>
                              <p:par>
                                <p:cTn id="86" presetID="10" presetClass="entr" presetSubtype="0" fill="hold" nodeType="withEffect">
                                  <p:stCondLst>
                                    <p:cond delay="0"/>
                                  </p:stCondLst>
                                  <p:childTnLst>
                                    <p:set>
                                      <p:cBhvr>
                                        <p:cTn id="87" dur="1" fill="hold">
                                          <p:stCondLst>
                                            <p:cond delay="0"/>
                                          </p:stCondLst>
                                        </p:cTn>
                                        <p:tgtEl>
                                          <p:spTgt spid="116743"/>
                                        </p:tgtEl>
                                        <p:attrNameLst>
                                          <p:attrName>style.visibility</p:attrName>
                                        </p:attrNameLst>
                                      </p:cBhvr>
                                      <p:to>
                                        <p:strVal val="visible"/>
                                      </p:to>
                                    </p:set>
                                    <p:animEffect transition="in" filter="fade">
                                      <p:cBhvr>
                                        <p:cTn id="88" dur="500"/>
                                        <p:tgtEl>
                                          <p:spTgt spid="116743"/>
                                        </p:tgtEl>
                                      </p:cBhvr>
                                    </p:animEffect>
                                  </p:childTnLst>
                                </p:cTn>
                              </p:par>
                              <p:par>
                                <p:cTn id="89" presetID="10" presetClass="entr" presetSubtype="0" fill="hold" nodeType="withEffect">
                                  <p:stCondLst>
                                    <p:cond delay="0"/>
                                  </p:stCondLst>
                                  <p:childTnLst>
                                    <p:set>
                                      <p:cBhvr>
                                        <p:cTn id="90" dur="1" fill="hold">
                                          <p:stCondLst>
                                            <p:cond delay="0"/>
                                          </p:stCondLst>
                                        </p:cTn>
                                        <p:tgtEl>
                                          <p:spTgt spid="116742"/>
                                        </p:tgtEl>
                                        <p:attrNameLst>
                                          <p:attrName>style.visibility</p:attrName>
                                        </p:attrNameLst>
                                      </p:cBhvr>
                                      <p:to>
                                        <p:strVal val="visible"/>
                                      </p:to>
                                    </p:set>
                                    <p:animEffect transition="in" filter="fade">
                                      <p:cBhvr>
                                        <p:cTn id="91" dur="500"/>
                                        <p:tgtEl>
                                          <p:spTgt spid="1167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6"/>
          <p:cNvSpPr>
            <a:spLocks noGrp="1" noChangeArrowheads="1"/>
          </p:cNvSpPr>
          <p:nvPr>
            <p:ph type="ctrTitle" idx="4294967295"/>
          </p:nvPr>
        </p:nvSpPr>
        <p:spPr>
          <a:xfrm>
            <a:off x="685800" y="2130425"/>
            <a:ext cx="7772400" cy="1470025"/>
          </a:xfrm>
        </p:spPr>
        <p:txBody>
          <a:bodyPr lIns="92075" tIns="46038" rIns="92075" bIns="46038"/>
          <a:lstStyle/>
          <a:p>
            <a:pPr eaLnBrk="1" hangingPunct="1"/>
            <a:r>
              <a:rPr lang="en-US" dirty="0" smtClean="0"/>
              <a:t>Questions?</a:t>
            </a:r>
            <a:br>
              <a:rPr lang="en-US" dirty="0" smtClean="0"/>
            </a:br>
            <a:r>
              <a:rPr lang="en-US" dirty="0" smtClean="0"/>
              <a:t>Email: </a:t>
            </a:r>
            <a:r>
              <a:rPr lang="en-US" dirty="0" smtClean="0">
                <a:hlinkClick r:id="rId3"/>
              </a:rPr>
              <a:t>k-duke@ti.com</a:t>
            </a:r>
            <a:endParaRPr lang="en-US" dirty="0" smtClean="0"/>
          </a:p>
        </p:txBody>
      </p:sp>
      <p:pic>
        <p:nvPicPr>
          <p:cNvPr id="5" name="Picture 1"/>
          <p:cNvPicPr>
            <a:picLocks noChangeAspect="1" noChangeArrowheads="1"/>
          </p:cNvPicPr>
          <p:nvPr/>
        </p:nvPicPr>
        <p:blipFill>
          <a:blip r:embed="rId4" cstate="print"/>
          <a:srcRect/>
          <a:stretch>
            <a:fillRect/>
          </a:stretch>
        </p:blipFill>
        <p:spPr bwMode="auto">
          <a:xfrm>
            <a:off x="7332452" y="0"/>
            <a:ext cx="1811548" cy="769434"/>
          </a:xfrm>
          <a:prstGeom prst="rect">
            <a:avLst/>
          </a:prstGeom>
          <a:noFill/>
          <a:ln w="9525">
            <a:noFill/>
            <a:miter lim="800000"/>
            <a:headEnd/>
            <a:tailEnd/>
          </a:ln>
          <a:effectLst/>
        </p:spPr>
      </p:pic>
    </p:spTree>
    <p:extLst>
      <p:ext uri="{BB962C8B-B14F-4D97-AF65-F5344CB8AC3E}">
        <p14:creationId xmlns:p14="http://schemas.microsoft.com/office/powerpoint/2010/main" val="277459184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96" name="Picture 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93622" y="1135192"/>
            <a:ext cx="4513030" cy="4225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97"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87091" y="1135193"/>
            <a:ext cx="4519561" cy="4225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298" name="Picture 1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86636" y="1135195"/>
            <a:ext cx="4520016" cy="4225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String DAC</a:t>
            </a:r>
            <a:endParaRPr lang="en-US" dirty="0"/>
          </a:p>
        </p:txBody>
      </p:sp>
      <p:sp>
        <p:nvSpPr>
          <p:cNvPr id="12" name="Content Placeholder 11"/>
          <p:cNvSpPr>
            <a:spLocks noGrp="1"/>
          </p:cNvSpPr>
          <p:nvPr>
            <p:ph sz="half" idx="2"/>
          </p:nvPr>
        </p:nvSpPr>
        <p:spPr>
          <a:xfrm>
            <a:off x="4800600" y="1121569"/>
            <a:ext cx="4343400" cy="4692650"/>
          </a:xfrm>
        </p:spPr>
        <p:txBody>
          <a:bodyPr/>
          <a:lstStyle/>
          <a:p>
            <a:r>
              <a:rPr lang="en-US" sz="1800" dirty="0" smtClean="0"/>
              <a:t>One resistor/switch pair for each code</a:t>
            </a:r>
          </a:p>
          <a:p>
            <a:r>
              <a:rPr lang="en-US" sz="1800" dirty="0"/>
              <a:t>Large number of resistors </a:t>
            </a:r>
            <a:r>
              <a:rPr lang="en-US" sz="1800" dirty="0" smtClean="0"/>
              <a:t>(2</a:t>
            </a:r>
            <a:r>
              <a:rPr lang="en-US" sz="1800" baseline="30000" dirty="0" smtClean="0"/>
              <a:t>bits</a:t>
            </a:r>
            <a:r>
              <a:rPr lang="en-US" sz="1800" dirty="0" smtClean="0"/>
              <a:t>)</a:t>
            </a:r>
            <a:endParaRPr lang="en-US" sz="1800" dirty="0"/>
          </a:p>
          <a:p>
            <a:r>
              <a:rPr lang="en-US" sz="1800" dirty="0" smtClean="0"/>
              <a:t>Trimming 2</a:t>
            </a:r>
            <a:r>
              <a:rPr lang="en-US" sz="1800" baseline="30000" dirty="0" smtClean="0"/>
              <a:t>bits</a:t>
            </a:r>
            <a:r>
              <a:rPr lang="en-US" sz="1800" dirty="0" smtClean="0"/>
              <a:t> resistors is impractical, strong linearity requires good IC layout</a:t>
            </a:r>
            <a:endParaRPr lang="en-US" sz="1800" dirty="0"/>
          </a:p>
          <a:p>
            <a:r>
              <a:rPr lang="en-US" sz="1800" dirty="0" smtClean="0"/>
              <a:t>The input impedance for the reference node can be high with the series resistor string</a:t>
            </a:r>
          </a:p>
          <a:p>
            <a:pPr lvl="1"/>
            <a:r>
              <a:rPr lang="en-US" sz="1600" dirty="0" smtClean="0"/>
              <a:t>Usually string DACs are low power</a:t>
            </a:r>
          </a:p>
          <a:p>
            <a:pPr lvl="1"/>
            <a:r>
              <a:rPr lang="en-US" sz="1600" dirty="0" smtClean="0"/>
              <a:t>This may lead to higher noise</a:t>
            </a:r>
          </a:p>
          <a:p>
            <a:r>
              <a:rPr lang="en-US" dirty="0" smtClean="0"/>
              <a:t>Interpolating amplifier can be used to reduce the number of resistors and reduce package size</a:t>
            </a:r>
          </a:p>
          <a:p>
            <a:r>
              <a:rPr lang="en-US" dirty="0" smtClean="0"/>
              <a:t>Simple to design – low cost</a:t>
            </a:r>
          </a:p>
          <a:p>
            <a:endParaRPr lang="en-US" dirty="0"/>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4</a:t>
            </a:fld>
            <a:endParaRPr lang="en-US"/>
          </a:p>
        </p:txBody>
      </p:sp>
      <p:sp>
        <p:nvSpPr>
          <p:cNvPr id="17" name="Oval 16"/>
          <p:cNvSpPr/>
          <p:nvPr/>
        </p:nvSpPr>
        <p:spPr bwMode="auto">
          <a:xfrm>
            <a:off x="3686175" y="1982787"/>
            <a:ext cx="762000" cy="533400"/>
          </a:xfrm>
          <a:prstGeom prst="ellipse">
            <a:avLst/>
          </a:prstGeom>
          <a:noFill/>
          <a:ln>
            <a:solidFill>
              <a:srgbClr val="FF0000"/>
            </a:solidFill>
          </a:ln>
          <a:effectLst/>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cxnSp>
        <p:nvCxnSpPr>
          <p:cNvPr id="18" name="Straight Arrow Connector 15"/>
          <p:cNvCxnSpPr>
            <a:cxnSpLocks noChangeShapeType="1"/>
          </p:cNvCxnSpPr>
          <p:nvPr/>
        </p:nvCxnSpPr>
        <p:spPr bwMode="auto">
          <a:xfrm flipH="1">
            <a:off x="4225925" y="1654174"/>
            <a:ext cx="419100" cy="328613"/>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sp>
        <p:nvSpPr>
          <p:cNvPr id="19" name="Rounded Rectangle 18"/>
          <p:cNvSpPr/>
          <p:nvPr/>
        </p:nvSpPr>
        <p:spPr bwMode="auto">
          <a:xfrm>
            <a:off x="4484687" y="1358104"/>
            <a:ext cx="2133600" cy="40005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pPr algn="ctr">
              <a:defRPr/>
            </a:pPr>
            <a:r>
              <a:rPr lang="en-US" dirty="0" smtClean="0"/>
              <a:t>Full-scale Output</a:t>
            </a:r>
            <a:endParaRPr lang="en-US" dirty="0"/>
          </a:p>
        </p:txBody>
      </p:sp>
      <p:sp>
        <p:nvSpPr>
          <p:cNvPr id="32" name="Oval 31"/>
          <p:cNvSpPr/>
          <p:nvPr/>
        </p:nvSpPr>
        <p:spPr bwMode="auto">
          <a:xfrm>
            <a:off x="3686177" y="4821234"/>
            <a:ext cx="762000" cy="533400"/>
          </a:xfrm>
          <a:prstGeom prst="ellipse">
            <a:avLst/>
          </a:prstGeom>
          <a:noFill/>
          <a:ln>
            <a:solidFill>
              <a:srgbClr val="FF0000"/>
            </a:solidFill>
          </a:ln>
          <a:effectLst/>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cxnSp>
        <p:nvCxnSpPr>
          <p:cNvPr id="33" name="Straight Arrow Connector 15"/>
          <p:cNvCxnSpPr>
            <a:cxnSpLocks noChangeShapeType="1"/>
          </p:cNvCxnSpPr>
          <p:nvPr/>
        </p:nvCxnSpPr>
        <p:spPr bwMode="auto">
          <a:xfrm flipH="1" flipV="1">
            <a:off x="4352927" y="5282404"/>
            <a:ext cx="381000" cy="304800"/>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sp>
        <p:nvSpPr>
          <p:cNvPr id="34" name="Rounded Rectangle 33"/>
          <p:cNvSpPr/>
          <p:nvPr/>
        </p:nvSpPr>
        <p:spPr bwMode="auto">
          <a:xfrm>
            <a:off x="4645027" y="5482430"/>
            <a:ext cx="2133600" cy="40005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pPr algn="ctr">
              <a:defRPr/>
            </a:pPr>
            <a:r>
              <a:rPr lang="en-US" dirty="0" smtClean="0"/>
              <a:t>Zero-Scale Output</a:t>
            </a:r>
            <a:endParaRPr lang="en-US" dirty="0"/>
          </a:p>
        </p:txBody>
      </p:sp>
      <p:cxnSp>
        <p:nvCxnSpPr>
          <p:cNvPr id="38" name="Straight Arrow Connector 15"/>
          <p:cNvCxnSpPr>
            <a:cxnSpLocks noChangeShapeType="1"/>
          </p:cNvCxnSpPr>
          <p:nvPr/>
        </p:nvCxnSpPr>
        <p:spPr bwMode="auto">
          <a:xfrm flipH="1">
            <a:off x="2112962" y="1373188"/>
            <a:ext cx="2716214" cy="893762"/>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sp>
        <p:nvSpPr>
          <p:cNvPr id="41" name="Oval 40"/>
          <p:cNvSpPr/>
          <p:nvPr/>
        </p:nvSpPr>
        <p:spPr bwMode="auto">
          <a:xfrm rot="20420209">
            <a:off x="626170" y="2134449"/>
            <a:ext cx="1495543" cy="887844"/>
          </a:xfrm>
          <a:prstGeom prst="ellipse">
            <a:avLst/>
          </a:prstGeom>
          <a:noFill/>
          <a:ln>
            <a:solidFill>
              <a:srgbClr val="FF0000"/>
            </a:solidFill>
          </a:ln>
          <a:effectLst/>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cxnSp>
        <p:nvCxnSpPr>
          <p:cNvPr id="43" name="Straight Arrow Connector 15"/>
          <p:cNvCxnSpPr>
            <a:cxnSpLocks noChangeShapeType="1"/>
          </p:cNvCxnSpPr>
          <p:nvPr/>
        </p:nvCxnSpPr>
        <p:spPr bwMode="auto">
          <a:xfrm flipH="1">
            <a:off x="1095375" y="1690164"/>
            <a:ext cx="3751268" cy="1026049"/>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cxnSp>
        <p:nvCxnSpPr>
          <p:cNvPr id="45" name="Straight Arrow Connector 15"/>
          <p:cNvCxnSpPr>
            <a:cxnSpLocks noChangeShapeType="1"/>
          </p:cNvCxnSpPr>
          <p:nvPr/>
        </p:nvCxnSpPr>
        <p:spPr bwMode="auto">
          <a:xfrm flipH="1">
            <a:off x="1095375" y="1690164"/>
            <a:ext cx="3733802" cy="1557861"/>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cxnSp>
        <p:nvCxnSpPr>
          <p:cNvPr id="48" name="Straight Arrow Connector 15"/>
          <p:cNvCxnSpPr>
            <a:cxnSpLocks noChangeShapeType="1"/>
          </p:cNvCxnSpPr>
          <p:nvPr/>
        </p:nvCxnSpPr>
        <p:spPr bwMode="auto">
          <a:xfrm flipH="1">
            <a:off x="1095375" y="1690164"/>
            <a:ext cx="3733801" cy="2881836"/>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cxnSp>
        <p:nvCxnSpPr>
          <p:cNvPr id="50" name="Straight Arrow Connector 15"/>
          <p:cNvCxnSpPr>
            <a:cxnSpLocks noChangeShapeType="1"/>
          </p:cNvCxnSpPr>
          <p:nvPr/>
        </p:nvCxnSpPr>
        <p:spPr bwMode="auto">
          <a:xfrm flipH="1">
            <a:off x="1095375" y="1690164"/>
            <a:ext cx="3733801" cy="3331096"/>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cxnSp>
        <p:nvCxnSpPr>
          <p:cNvPr id="54" name="Straight Arrow Connector 15"/>
          <p:cNvCxnSpPr>
            <a:cxnSpLocks noChangeShapeType="1"/>
          </p:cNvCxnSpPr>
          <p:nvPr/>
        </p:nvCxnSpPr>
        <p:spPr bwMode="auto">
          <a:xfrm flipH="1" flipV="1">
            <a:off x="1095375" y="1654174"/>
            <a:ext cx="3751269" cy="1327151"/>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cxnSp>
        <p:nvCxnSpPr>
          <p:cNvPr id="58" name="Straight Arrow Connector 15"/>
          <p:cNvCxnSpPr>
            <a:cxnSpLocks noChangeShapeType="1"/>
          </p:cNvCxnSpPr>
          <p:nvPr/>
        </p:nvCxnSpPr>
        <p:spPr bwMode="auto">
          <a:xfrm flipH="1" flipV="1">
            <a:off x="3471069" y="4114800"/>
            <a:ext cx="1410644" cy="157685"/>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25495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7297"/>
                                        </p:tgtEl>
                                        <p:attrNameLst>
                                          <p:attrName>style.visibility</p:attrName>
                                        </p:attrNameLst>
                                      </p:cBhvr>
                                      <p:to>
                                        <p:strVal val="visible"/>
                                      </p:to>
                                    </p:set>
                                    <p:animEffect transition="in" filter="fade">
                                      <p:cBhvr>
                                        <p:cTn id="7" dur="500"/>
                                        <p:tgtEl>
                                          <p:spTgt spid="9729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97298"/>
                                        </p:tgtEl>
                                        <p:attrNameLst>
                                          <p:attrName>style.visibility</p:attrName>
                                        </p:attrNameLst>
                                      </p:cBhvr>
                                      <p:to>
                                        <p:strVal val="visible"/>
                                      </p:to>
                                    </p:set>
                                    <p:animEffect transition="in" filter="fade">
                                      <p:cBhvr>
                                        <p:cTn id="21" dur="500"/>
                                        <p:tgtEl>
                                          <p:spTgt spid="97298"/>
                                        </p:tgtEl>
                                      </p:cBhvr>
                                    </p:animEffect>
                                  </p:childTnLst>
                                </p:cTn>
                              </p:par>
                              <p:par>
                                <p:cTn id="22" presetID="10" presetClass="exit" presetSubtype="0" fill="hold" nodeType="withEffect">
                                  <p:stCondLst>
                                    <p:cond delay="0"/>
                                  </p:stCondLst>
                                  <p:childTnLst>
                                    <p:animEffect transition="out" filter="fade">
                                      <p:cBhvr>
                                        <p:cTn id="23" dur="500"/>
                                        <p:tgtEl>
                                          <p:spTgt spid="97297"/>
                                        </p:tgtEl>
                                      </p:cBhvr>
                                    </p:animEffect>
                                    <p:set>
                                      <p:cBhvr>
                                        <p:cTn id="24" dur="1" fill="hold">
                                          <p:stCondLst>
                                            <p:cond delay="499"/>
                                          </p:stCondLst>
                                        </p:cTn>
                                        <p:tgtEl>
                                          <p:spTgt spid="97297"/>
                                        </p:tgtEl>
                                        <p:attrNameLst>
                                          <p:attrName>style.visibility</p:attrName>
                                        </p:attrNameLst>
                                      </p:cBhvr>
                                      <p:to>
                                        <p:strVal val="hidden"/>
                                      </p:to>
                                    </p:set>
                                  </p:childTnLst>
                                </p:cTn>
                              </p:par>
                              <p:par>
                                <p:cTn id="25" presetID="10" presetClass="exit" presetSubtype="0" fill="hold" grpId="1" nodeType="withEffect">
                                  <p:stCondLst>
                                    <p:cond delay="0"/>
                                  </p:stCondLst>
                                  <p:childTnLst>
                                    <p:animEffect transition="out" filter="fade">
                                      <p:cBhvr>
                                        <p:cTn id="26" dur="500"/>
                                        <p:tgtEl>
                                          <p:spTgt spid="17"/>
                                        </p:tgtEl>
                                      </p:cBhvr>
                                    </p:animEffect>
                                    <p:set>
                                      <p:cBhvr>
                                        <p:cTn id="27" dur="1" fill="hold">
                                          <p:stCondLst>
                                            <p:cond delay="499"/>
                                          </p:stCondLst>
                                        </p:cTn>
                                        <p:tgtEl>
                                          <p:spTgt spid="17"/>
                                        </p:tgtEl>
                                        <p:attrNameLst>
                                          <p:attrName>style.visibility</p:attrName>
                                        </p:attrNameLst>
                                      </p:cBhvr>
                                      <p:to>
                                        <p:strVal val="hidden"/>
                                      </p:to>
                                    </p:set>
                                  </p:childTnLst>
                                </p:cTn>
                              </p:par>
                              <p:par>
                                <p:cTn id="28" presetID="10" presetClass="exit" presetSubtype="0" fill="hold" nodeType="withEffect">
                                  <p:stCondLst>
                                    <p:cond delay="0"/>
                                  </p:stCondLst>
                                  <p:childTnLst>
                                    <p:animEffect transition="out" filter="fade">
                                      <p:cBhvr>
                                        <p:cTn id="29" dur="500"/>
                                        <p:tgtEl>
                                          <p:spTgt spid="18"/>
                                        </p:tgtEl>
                                      </p:cBhvr>
                                    </p:animEffect>
                                    <p:set>
                                      <p:cBhvr>
                                        <p:cTn id="30" dur="1" fill="hold">
                                          <p:stCondLst>
                                            <p:cond delay="499"/>
                                          </p:stCondLst>
                                        </p:cTn>
                                        <p:tgtEl>
                                          <p:spTgt spid="18"/>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500"/>
                                        <p:tgtEl>
                                          <p:spTgt spid="19"/>
                                        </p:tgtEl>
                                      </p:cBhvr>
                                    </p:animEffect>
                                    <p:set>
                                      <p:cBhvr>
                                        <p:cTn id="33" dur="1" fill="hold">
                                          <p:stCondLst>
                                            <p:cond delay="499"/>
                                          </p:stCondLst>
                                        </p:cTn>
                                        <p:tgtEl>
                                          <p:spTgt spid="19"/>
                                        </p:tgtEl>
                                        <p:attrNameLst>
                                          <p:attrName>style.visibility</p:attrName>
                                        </p:attrNameLst>
                                      </p:cBhvr>
                                      <p:to>
                                        <p:strVal val="hidden"/>
                                      </p:to>
                                    </p:set>
                                  </p:childTnLst>
                                </p:cTn>
                              </p:par>
                              <p:par>
                                <p:cTn id="34" presetID="10" presetClass="entr" presetSubtype="0"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par>
                                <p:cTn id="37" presetID="10" presetClass="entr" presetSubtype="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nodeType="clickEffect">
                                  <p:stCondLst>
                                    <p:cond delay="0"/>
                                  </p:stCondLst>
                                  <p:childTnLst>
                                    <p:animEffect transition="out" filter="fade">
                                      <p:cBhvr>
                                        <p:cTn id="46" dur="500"/>
                                        <p:tgtEl>
                                          <p:spTgt spid="97298"/>
                                        </p:tgtEl>
                                      </p:cBhvr>
                                    </p:animEffect>
                                    <p:set>
                                      <p:cBhvr>
                                        <p:cTn id="47" dur="1" fill="hold">
                                          <p:stCondLst>
                                            <p:cond delay="499"/>
                                          </p:stCondLst>
                                        </p:cTn>
                                        <p:tgtEl>
                                          <p:spTgt spid="97298"/>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500"/>
                                        <p:tgtEl>
                                          <p:spTgt spid="32"/>
                                        </p:tgtEl>
                                      </p:cBhvr>
                                    </p:animEffect>
                                    <p:set>
                                      <p:cBhvr>
                                        <p:cTn id="50" dur="1" fill="hold">
                                          <p:stCondLst>
                                            <p:cond delay="499"/>
                                          </p:stCondLst>
                                        </p:cTn>
                                        <p:tgtEl>
                                          <p:spTgt spid="32"/>
                                        </p:tgtEl>
                                        <p:attrNameLst>
                                          <p:attrName>style.visibility</p:attrName>
                                        </p:attrNameLst>
                                      </p:cBhvr>
                                      <p:to>
                                        <p:strVal val="hidden"/>
                                      </p:to>
                                    </p:set>
                                  </p:childTnLst>
                                </p:cTn>
                              </p:par>
                              <p:par>
                                <p:cTn id="51" presetID="10" presetClass="exit" presetSubtype="0" fill="hold" nodeType="withEffect">
                                  <p:stCondLst>
                                    <p:cond delay="0"/>
                                  </p:stCondLst>
                                  <p:childTnLst>
                                    <p:animEffect transition="out" filter="fade">
                                      <p:cBhvr>
                                        <p:cTn id="52" dur="500"/>
                                        <p:tgtEl>
                                          <p:spTgt spid="33"/>
                                        </p:tgtEl>
                                      </p:cBhvr>
                                    </p:animEffect>
                                    <p:set>
                                      <p:cBhvr>
                                        <p:cTn id="53" dur="1" fill="hold">
                                          <p:stCondLst>
                                            <p:cond delay="499"/>
                                          </p:stCondLst>
                                        </p:cTn>
                                        <p:tgtEl>
                                          <p:spTgt spid="33"/>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34"/>
                                        </p:tgtEl>
                                      </p:cBhvr>
                                    </p:animEffect>
                                    <p:set>
                                      <p:cBhvr>
                                        <p:cTn id="56" dur="1" fill="hold">
                                          <p:stCondLst>
                                            <p:cond delay="499"/>
                                          </p:stCondLst>
                                        </p:cTn>
                                        <p:tgtEl>
                                          <p:spTgt spid="34"/>
                                        </p:tgtEl>
                                        <p:attrNameLst>
                                          <p:attrName>style.visibility</p:attrName>
                                        </p:attrNameLst>
                                      </p:cBhvr>
                                      <p:to>
                                        <p:strVal val="hidden"/>
                                      </p:to>
                                    </p:set>
                                  </p:childTnLst>
                                </p:cTn>
                              </p:par>
                            </p:childTnLst>
                          </p:cTn>
                        </p:par>
                        <p:par>
                          <p:cTn id="57" fill="hold">
                            <p:stCondLst>
                              <p:cond delay="500"/>
                            </p:stCondLst>
                            <p:childTnLst>
                              <p:par>
                                <p:cTn id="58" presetID="0" presetClass="path" presetSubtype="0" accel="50000" decel="50000" fill="hold" nodeType="afterEffect">
                                  <p:stCondLst>
                                    <p:cond delay="0"/>
                                  </p:stCondLst>
                                  <p:childTnLst>
                                    <p:animMotion origin="layout" path="M -3.33333E-6 -1.15607E-6 L -0.2507 0.03376 " pathEditMode="relative" ptsTypes="AA">
                                      <p:cBhvr>
                                        <p:cTn id="59" dur="2000" fill="hold"/>
                                        <p:tgtEl>
                                          <p:spTgt spid="97296"/>
                                        </p:tgtEl>
                                        <p:attrNameLst>
                                          <p:attrName>ppt_x</p:attrName>
                                          <p:attrName>ppt_y</p:attrName>
                                        </p:attrNameLst>
                                      </p:cBhvr>
                                    </p:animMotion>
                                  </p:childTnLst>
                                </p:cTn>
                              </p:par>
                            </p:childTnLst>
                          </p:cTn>
                        </p:par>
                        <p:par>
                          <p:cTn id="60" fill="hold">
                            <p:stCondLst>
                              <p:cond delay="2500"/>
                            </p:stCondLst>
                            <p:childTnLst>
                              <p:par>
                                <p:cTn id="61" presetID="10" presetClass="entr" presetSubtype="0" fill="hold" nodeType="afterEffect">
                                  <p:stCondLst>
                                    <p:cond delay="0"/>
                                  </p:stCondLst>
                                  <p:childTnLst>
                                    <p:set>
                                      <p:cBhvr>
                                        <p:cTn id="62" dur="1" fill="hold">
                                          <p:stCondLst>
                                            <p:cond delay="0"/>
                                          </p:stCondLst>
                                        </p:cTn>
                                        <p:tgtEl>
                                          <p:spTgt spid="12">
                                            <p:txEl>
                                              <p:pRg st="0" end="0"/>
                                            </p:txEl>
                                          </p:spTgt>
                                        </p:tgtEl>
                                        <p:attrNameLst>
                                          <p:attrName>style.visibility</p:attrName>
                                        </p:attrNameLst>
                                      </p:cBhvr>
                                      <p:to>
                                        <p:strVal val="visible"/>
                                      </p:to>
                                    </p:set>
                                    <p:animEffect transition="in" filter="fade">
                                      <p:cBhvr>
                                        <p:cTn id="63" dur="500"/>
                                        <p:tgtEl>
                                          <p:spTgt spid="12">
                                            <p:txEl>
                                              <p:pRg st="0" end="0"/>
                                            </p:txEl>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fade">
                                      <p:cBhvr>
                                        <p:cTn id="66" dur="500"/>
                                        <p:tgtEl>
                                          <p:spTgt spid="41"/>
                                        </p:tgtEl>
                                      </p:cBhvr>
                                    </p:animEffect>
                                  </p:childTnLst>
                                </p:cTn>
                              </p:par>
                              <p:par>
                                <p:cTn id="67" presetID="10" presetClass="entr" presetSubtype="0"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12">
                                            <p:txEl>
                                              <p:pRg st="1" end="1"/>
                                            </p:txEl>
                                          </p:spTgt>
                                        </p:tgtEl>
                                        <p:attrNameLst>
                                          <p:attrName>style.visibility</p:attrName>
                                        </p:attrNameLst>
                                      </p:cBhvr>
                                      <p:to>
                                        <p:strVal val="visible"/>
                                      </p:to>
                                    </p:set>
                                    <p:animEffect transition="in" filter="fade">
                                      <p:cBhvr>
                                        <p:cTn id="74" dur="500"/>
                                        <p:tgtEl>
                                          <p:spTgt spid="12">
                                            <p:txEl>
                                              <p:pRg st="1" end="1"/>
                                            </p:txEl>
                                          </p:spTgt>
                                        </p:tgtEl>
                                      </p:cBhvr>
                                    </p:animEffect>
                                  </p:childTnLst>
                                </p:cTn>
                              </p:par>
                              <p:par>
                                <p:cTn id="75" presetID="10" presetClass="exit" presetSubtype="0" fill="hold" grpId="1" nodeType="withEffect">
                                  <p:stCondLst>
                                    <p:cond delay="0"/>
                                  </p:stCondLst>
                                  <p:childTnLst>
                                    <p:animEffect transition="out" filter="fade">
                                      <p:cBhvr>
                                        <p:cTn id="76" dur="500"/>
                                        <p:tgtEl>
                                          <p:spTgt spid="41"/>
                                        </p:tgtEl>
                                      </p:cBhvr>
                                    </p:animEffect>
                                    <p:set>
                                      <p:cBhvr>
                                        <p:cTn id="77" dur="1" fill="hold">
                                          <p:stCondLst>
                                            <p:cond delay="499"/>
                                          </p:stCondLst>
                                        </p:cTn>
                                        <p:tgtEl>
                                          <p:spTgt spid="41"/>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38"/>
                                        </p:tgtEl>
                                      </p:cBhvr>
                                    </p:animEffect>
                                    <p:set>
                                      <p:cBhvr>
                                        <p:cTn id="80" dur="1" fill="hold">
                                          <p:stCondLst>
                                            <p:cond delay="499"/>
                                          </p:stCondLst>
                                        </p:cTn>
                                        <p:tgtEl>
                                          <p:spTgt spid="38"/>
                                        </p:tgtEl>
                                        <p:attrNameLst>
                                          <p:attrName>style.visibility</p:attrName>
                                        </p:attrNameLst>
                                      </p:cBhvr>
                                      <p:to>
                                        <p:strVal val="hidden"/>
                                      </p:to>
                                    </p:set>
                                  </p:childTnLst>
                                </p:cTn>
                              </p:par>
                              <p:par>
                                <p:cTn id="81" presetID="10" presetClass="entr" presetSubtype="0" fill="hold" nodeType="with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fade">
                                      <p:cBhvr>
                                        <p:cTn id="83" dur="500"/>
                                        <p:tgtEl>
                                          <p:spTgt spid="50"/>
                                        </p:tgtEl>
                                      </p:cBhvr>
                                    </p:animEffect>
                                  </p:childTnLst>
                                </p:cTn>
                              </p:par>
                              <p:par>
                                <p:cTn id="84" presetID="10" presetClass="entr" presetSubtype="0" fill="hold" nodeType="withEffect">
                                  <p:stCondLst>
                                    <p:cond delay="0"/>
                                  </p:stCondLst>
                                  <p:childTnLst>
                                    <p:set>
                                      <p:cBhvr>
                                        <p:cTn id="85" dur="1" fill="hold">
                                          <p:stCondLst>
                                            <p:cond delay="0"/>
                                          </p:stCondLst>
                                        </p:cTn>
                                        <p:tgtEl>
                                          <p:spTgt spid="48"/>
                                        </p:tgtEl>
                                        <p:attrNameLst>
                                          <p:attrName>style.visibility</p:attrName>
                                        </p:attrNameLst>
                                      </p:cBhvr>
                                      <p:to>
                                        <p:strVal val="visible"/>
                                      </p:to>
                                    </p:set>
                                    <p:animEffect transition="in" filter="fade">
                                      <p:cBhvr>
                                        <p:cTn id="86" dur="500"/>
                                        <p:tgtEl>
                                          <p:spTgt spid="48"/>
                                        </p:tgtEl>
                                      </p:cBhvr>
                                    </p:animEffect>
                                  </p:childTnLst>
                                </p:cTn>
                              </p:par>
                              <p:par>
                                <p:cTn id="87" presetID="10" presetClass="entr" presetSubtype="0" fill="hold" nodeType="with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fade">
                                      <p:cBhvr>
                                        <p:cTn id="89" dur="500"/>
                                        <p:tgtEl>
                                          <p:spTgt spid="45"/>
                                        </p:tgtEl>
                                      </p:cBhvr>
                                    </p:animEffect>
                                  </p:childTnLst>
                                </p:cTn>
                              </p:par>
                              <p:par>
                                <p:cTn id="90" presetID="10" presetClass="entr" presetSubtype="0" fill="hold" nodeType="withEffect">
                                  <p:stCondLst>
                                    <p:cond delay="0"/>
                                  </p:stCondLst>
                                  <p:childTnLst>
                                    <p:set>
                                      <p:cBhvr>
                                        <p:cTn id="91" dur="1" fill="hold">
                                          <p:stCondLst>
                                            <p:cond delay="0"/>
                                          </p:stCondLst>
                                        </p:cTn>
                                        <p:tgtEl>
                                          <p:spTgt spid="43"/>
                                        </p:tgtEl>
                                        <p:attrNameLst>
                                          <p:attrName>style.visibility</p:attrName>
                                        </p:attrNameLst>
                                      </p:cBhvr>
                                      <p:to>
                                        <p:strVal val="visible"/>
                                      </p:to>
                                    </p:set>
                                    <p:animEffect transition="in" filter="fade">
                                      <p:cBhvr>
                                        <p:cTn id="92" dur="500"/>
                                        <p:tgtEl>
                                          <p:spTgt spid="43"/>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12">
                                            <p:txEl>
                                              <p:pRg st="2" end="2"/>
                                            </p:txEl>
                                          </p:spTgt>
                                        </p:tgtEl>
                                        <p:attrNameLst>
                                          <p:attrName>style.visibility</p:attrName>
                                        </p:attrNameLst>
                                      </p:cBhvr>
                                      <p:to>
                                        <p:strVal val="visible"/>
                                      </p:to>
                                    </p:set>
                                    <p:animEffect transition="in" filter="fade">
                                      <p:cBhvr>
                                        <p:cTn id="97" dur="500"/>
                                        <p:tgtEl>
                                          <p:spTgt spid="12">
                                            <p:txEl>
                                              <p:pRg st="2" end="2"/>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12">
                                            <p:txEl>
                                              <p:pRg st="3" end="3"/>
                                            </p:txEl>
                                          </p:spTgt>
                                        </p:tgtEl>
                                        <p:attrNameLst>
                                          <p:attrName>style.visibility</p:attrName>
                                        </p:attrNameLst>
                                      </p:cBhvr>
                                      <p:to>
                                        <p:strVal val="visible"/>
                                      </p:to>
                                    </p:set>
                                    <p:animEffect transition="in" filter="fade">
                                      <p:cBhvr>
                                        <p:cTn id="102" dur="500"/>
                                        <p:tgtEl>
                                          <p:spTgt spid="12">
                                            <p:txEl>
                                              <p:pRg st="3" end="3"/>
                                            </p:txEl>
                                          </p:spTgt>
                                        </p:tgtEl>
                                      </p:cBhvr>
                                    </p:animEffect>
                                  </p:childTnLst>
                                </p:cTn>
                              </p:par>
                              <p:par>
                                <p:cTn id="103" presetID="10" presetClass="entr" presetSubtype="0" fill="hold" nodeType="withEffect">
                                  <p:stCondLst>
                                    <p:cond delay="0"/>
                                  </p:stCondLst>
                                  <p:childTnLst>
                                    <p:set>
                                      <p:cBhvr>
                                        <p:cTn id="104" dur="1" fill="hold">
                                          <p:stCondLst>
                                            <p:cond delay="0"/>
                                          </p:stCondLst>
                                        </p:cTn>
                                        <p:tgtEl>
                                          <p:spTgt spid="12">
                                            <p:txEl>
                                              <p:pRg st="4" end="4"/>
                                            </p:txEl>
                                          </p:spTgt>
                                        </p:tgtEl>
                                        <p:attrNameLst>
                                          <p:attrName>style.visibility</p:attrName>
                                        </p:attrNameLst>
                                      </p:cBhvr>
                                      <p:to>
                                        <p:strVal val="visible"/>
                                      </p:to>
                                    </p:set>
                                    <p:animEffect transition="in" filter="fade">
                                      <p:cBhvr>
                                        <p:cTn id="105" dur="500"/>
                                        <p:tgtEl>
                                          <p:spTgt spid="12">
                                            <p:txEl>
                                              <p:pRg st="4" end="4"/>
                                            </p:txEl>
                                          </p:spTgt>
                                        </p:tgtEl>
                                      </p:cBhvr>
                                    </p:animEffect>
                                  </p:childTnLst>
                                </p:cTn>
                              </p:par>
                              <p:par>
                                <p:cTn id="106" presetID="10" presetClass="entr" presetSubtype="0" fill="hold" nodeType="withEffect">
                                  <p:stCondLst>
                                    <p:cond delay="0"/>
                                  </p:stCondLst>
                                  <p:childTnLst>
                                    <p:set>
                                      <p:cBhvr>
                                        <p:cTn id="107" dur="1" fill="hold">
                                          <p:stCondLst>
                                            <p:cond delay="0"/>
                                          </p:stCondLst>
                                        </p:cTn>
                                        <p:tgtEl>
                                          <p:spTgt spid="12">
                                            <p:txEl>
                                              <p:pRg st="5" end="5"/>
                                            </p:txEl>
                                          </p:spTgt>
                                        </p:tgtEl>
                                        <p:attrNameLst>
                                          <p:attrName>style.visibility</p:attrName>
                                        </p:attrNameLst>
                                      </p:cBhvr>
                                      <p:to>
                                        <p:strVal val="visible"/>
                                      </p:to>
                                    </p:set>
                                    <p:animEffect transition="in" filter="fade">
                                      <p:cBhvr>
                                        <p:cTn id="108" dur="500"/>
                                        <p:tgtEl>
                                          <p:spTgt spid="12">
                                            <p:txEl>
                                              <p:pRg st="5" end="5"/>
                                            </p:txEl>
                                          </p:spTgt>
                                        </p:tgtEl>
                                      </p:cBhvr>
                                    </p:animEffect>
                                  </p:childTnLst>
                                </p:cTn>
                              </p:par>
                              <p:par>
                                <p:cTn id="109" presetID="10" presetClass="exit" presetSubtype="0" fill="hold" nodeType="withEffect">
                                  <p:stCondLst>
                                    <p:cond delay="0"/>
                                  </p:stCondLst>
                                  <p:childTnLst>
                                    <p:animEffect transition="out" filter="fade">
                                      <p:cBhvr>
                                        <p:cTn id="110" dur="500"/>
                                        <p:tgtEl>
                                          <p:spTgt spid="50"/>
                                        </p:tgtEl>
                                      </p:cBhvr>
                                    </p:animEffect>
                                    <p:set>
                                      <p:cBhvr>
                                        <p:cTn id="111" dur="1" fill="hold">
                                          <p:stCondLst>
                                            <p:cond delay="499"/>
                                          </p:stCondLst>
                                        </p:cTn>
                                        <p:tgtEl>
                                          <p:spTgt spid="50"/>
                                        </p:tgtEl>
                                        <p:attrNameLst>
                                          <p:attrName>style.visibility</p:attrName>
                                        </p:attrNameLst>
                                      </p:cBhvr>
                                      <p:to>
                                        <p:strVal val="hidden"/>
                                      </p:to>
                                    </p:set>
                                  </p:childTnLst>
                                </p:cTn>
                              </p:par>
                              <p:par>
                                <p:cTn id="112" presetID="10" presetClass="exit" presetSubtype="0" fill="hold" nodeType="withEffect">
                                  <p:stCondLst>
                                    <p:cond delay="0"/>
                                  </p:stCondLst>
                                  <p:childTnLst>
                                    <p:animEffect transition="out" filter="fade">
                                      <p:cBhvr>
                                        <p:cTn id="113" dur="500"/>
                                        <p:tgtEl>
                                          <p:spTgt spid="48"/>
                                        </p:tgtEl>
                                      </p:cBhvr>
                                    </p:animEffect>
                                    <p:set>
                                      <p:cBhvr>
                                        <p:cTn id="114" dur="1" fill="hold">
                                          <p:stCondLst>
                                            <p:cond delay="499"/>
                                          </p:stCondLst>
                                        </p:cTn>
                                        <p:tgtEl>
                                          <p:spTgt spid="48"/>
                                        </p:tgtEl>
                                        <p:attrNameLst>
                                          <p:attrName>style.visibility</p:attrName>
                                        </p:attrNameLst>
                                      </p:cBhvr>
                                      <p:to>
                                        <p:strVal val="hidden"/>
                                      </p:to>
                                    </p:set>
                                  </p:childTnLst>
                                </p:cTn>
                              </p:par>
                              <p:par>
                                <p:cTn id="115" presetID="10" presetClass="exit" presetSubtype="0" fill="hold" nodeType="withEffect">
                                  <p:stCondLst>
                                    <p:cond delay="0"/>
                                  </p:stCondLst>
                                  <p:childTnLst>
                                    <p:animEffect transition="out" filter="fade">
                                      <p:cBhvr>
                                        <p:cTn id="116" dur="500"/>
                                        <p:tgtEl>
                                          <p:spTgt spid="45"/>
                                        </p:tgtEl>
                                      </p:cBhvr>
                                    </p:animEffect>
                                    <p:set>
                                      <p:cBhvr>
                                        <p:cTn id="117" dur="1" fill="hold">
                                          <p:stCondLst>
                                            <p:cond delay="499"/>
                                          </p:stCondLst>
                                        </p:cTn>
                                        <p:tgtEl>
                                          <p:spTgt spid="45"/>
                                        </p:tgtEl>
                                        <p:attrNameLst>
                                          <p:attrName>style.visibility</p:attrName>
                                        </p:attrNameLst>
                                      </p:cBhvr>
                                      <p:to>
                                        <p:strVal val="hidden"/>
                                      </p:to>
                                    </p:set>
                                  </p:childTnLst>
                                </p:cTn>
                              </p:par>
                              <p:par>
                                <p:cTn id="118" presetID="10" presetClass="exit" presetSubtype="0" fill="hold" nodeType="withEffect">
                                  <p:stCondLst>
                                    <p:cond delay="0"/>
                                  </p:stCondLst>
                                  <p:childTnLst>
                                    <p:animEffect transition="out" filter="fade">
                                      <p:cBhvr>
                                        <p:cTn id="119" dur="500"/>
                                        <p:tgtEl>
                                          <p:spTgt spid="43"/>
                                        </p:tgtEl>
                                      </p:cBhvr>
                                    </p:animEffect>
                                    <p:set>
                                      <p:cBhvr>
                                        <p:cTn id="120" dur="1" fill="hold">
                                          <p:stCondLst>
                                            <p:cond delay="499"/>
                                          </p:stCondLst>
                                        </p:cTn>
                                        <p:tgtEl>
                                          <p:spTgt spid="43"/>
                                        </p:tgtEl>
                                        <p:attrNameLst>
                                          <p:attrName>style.visibility</p:attrName>
                                        </p:attrNameLst>
                                      </p:cBhvr>
                                      <p:to>
                                        <p:strVal val="hidden"/>
                                      </p:to>
                                    </p:set>
                                  </p:childTnLst>
                                </p:cTn>
                              </p:par>
                              <p:par>
                                <p:cTn id="121" presetID="10" presetClass="entr" presetSubtype="0" fill="hold" nodeType="withEffect">
                                  <p:stCondLst>
                                    <p:cond delay="0"/>
                                  </p:stCondLst>
                                  <p:childTnLst>
                                    <p:set>
                                      <p:cBhvr>
                                        <p:cTn id="122" dur="1" fill="hold">
                                          <p:stCondLst>
                                            <p:cond delay="0"/>
                                          </p:stCondLst>
                                        </p:cTn>
                                        <p:tgtEl>
                                          <p:spTgt spid="54"/>
                                        </p:tgtEl>
                                        <p:attrNameLst>
                                          <p:attrName>style.visibility</p:attrName>
                                        </p:attrNameLst>
                                      </p:cBhvr>
                                      <p:to>
                                        <p:strVal val="visible"/>
                                      </p:to>
                                    </p:set>
                                    <p:animEffect transition="in" filter="fade">
                                      <p:cBhvr>
                                        <p:cTn id="123" dur="500"/>
                                        <p:tgtEl>
                                          <p:spTgt spid="54"/>
                                        </p:tgtEl>
                                      </p:cBhvr>
                                    </p:animEffec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nodeType="clickEffect">
                                  <p:stCondLst>
                                    <p:cond delay="0"/>
                                  </p:stCondLst>
                                  <p:childTnLst>
                                    <p:set>
                                      <p:cBhvr>
                                        <p:cTn id="127" dur="1" fill="hold">
                                          <p:stCondLst>
                                            <p:cond delay="0"/>
                                          </p:stCondLst>
                                        </p:cTn>
                                        <p:tgtEl>
                                          <p:spTgt spid="12">
                                            <p:txEl>
                                              <p:pRg st="6" end="6"/>
                                            </p:txEl>
                                          </p:spTgt>
                                        </p:tgtEl>
                                        <p:attrNameLst>
                                          <p:attrName>style.visibility</p:attrName>
                                        </p:attrNameLst>
                                      </p:cBhvr>
                                      <p:to>
                                        <p:strVal val="visible"/>
                                      </p:to>
                                    </p:set>
                                    <p:animEffect transition="in" filter="fade">
                                      <p:cBhvr>
                                        <p:cTn id="128" dur="500"/>
                                        <p:tgtEl>
                                          <p:spTgt spid="12">
                                            <p:txEl>
                                              <p:pRg st="6" end="6"/>
                                            </p:txEl>
                                          </p:spTgt>
                                        </p:tgtEl>
                                      </p:cBhvr>
                                    </p:animEffect>
                                  </p:childTnLst>
                                </p:cTn>
                              </p:par>
                              <p:par>
                                <p:cTn id="129" presetID="10" presetClass="exit" presetSubtype="0" fill="hold" nodeType="withEffect">
                                  <p:stCondLst>
                                    <p:cond delay="0"/>
                                  </p:stCondLst>
                                  <p:childTnLst>
                                    <p:animEffect transition="out" filter="fade">
                                      <p:cBhvr>
                                        <p:cTn id="130" dur="500"/>
                                        <p:tgtEl>
                                          <p:spTgt spid="54"/>
                                        </p:tgtEl>
                                      </p:cBhvr>
                                    </p:animEffect>
                                    <p:set>
                                      <p:cBhvr>
                                        <p:cTn id="131" dur="1" fill="hold">
                                          <p:stCondLst>
                                            <p:cond delay="499"/>
                                          </p:stCondLst>
                                        </p:cTn>
                                        <p:tgtEl>
                                          <p:spTgt spid="54"/>
                                        </p:tgtEl>
                                        <p:attrNameLst>
                                          <p:attrName>style.visibility</p:attrName>
                                        </p:attrNameLst>
                                      </p:cBhvr>
                                      <p:to>
                                        <p:strVal val="hidden"/>
                                      </p:to>
                                    </p:set>
                                  </p:childTnLst>
                                </p:cTn>
                              </p:par>
                              <p:par>
                                <p:cTn id="132" presetID="10" presetClass="entr" presetSubtype="0" fill="hold" nodeType="withEffect">
                                  <p:stCondLst>
                                    <p:cond delay="0"/>
                                  </p:stCondLst>
                                  <p:childTnLst>
                                    <p:set>
                                      <p:cBhvr>
                                        <p:cTn id="133" dur="1" fill="hold">
                                          <p:stCondLst>
                                            <p:cond delay="0"/>
                                          </p:stCondLst>
                                        </p:cTn>
                                        <p:tgtEl>
                                          <p:spTgt spid="58"/>
                                        </p:tgtEl>
                                        <p:attrNameLst>
                                          <p:attrName>style.visibility</p:attrName>
                                        </p:attrNameLst>
                                      </p:cBhvr>
                                      <p:to>
                                        <p:strVal val="visible"/>
                                      </p:to>
                                    </p:set>
                                    <p:animEffect transition="in" filter="fade">
                                      <p:cBhvr>
                                        <p:cTn id="134" dur="500"/>
                                        <p:tgtEl>
                                          <p:spTgt spid="58"/>
                                        </p:tgtEl>
                                      </p:cBhvr>
                                    </p:animEffect>
                                  </p:childTnLst>
                                </p:cTn>
                              </p:par>
                            </p:childTnLst>
                          </p:cTn>
                        </p:par>
                      </p:childTnLst>
                    </p:cTn>
                  </p:par>
                  <p:par>
                    <p:cTn id="135" fill="hold">
                      <p:stCondLst>
                        <p:cond delay="indefinite"/>
                      </p:stCondLst>
                      <p:childTnLst>
                        <p:par>
                          <p:cTn id="136" fill="hold">
                            <p:stCondLst>
                              <p:cond delay="0"/>
                            </p:stCondLst>
                            <p:childTnLst>
                              <p:par>
                                <p:cTn id="137" presetID="10" presetClass="entr" presetSubtype="0" fill="hold" nodeType="clickEffect">
                                  <p:stCondLst>
                                    <p:cond delay="0"/>
                                  </p:stCondLst>
                                  <p:childTnLst>
                                    <p:set>
                                      <p:cBhvr>
                                        <p:cTn id="138" dur="1" fill="hold">
                                          <p:stCondLst>
                                            <p:cond delay="0"/>
                                          </p:stCondLst>
                                        </p:cTn>
                                        <p:tgtEl>
                                          <p:spTgt spid="12">
                                            <p:txEl>
                                              <p:pRg st="7" end="7"/>
                                            </p:txEl>
                                          </p:spTgt>
                                        </p:tgtEl>
                                        <p:attrNameLst>
                                          <p:attrName>style.visibility</p:attrName>
                                        </p:attrNameLst>
                                      </p:cBhvr>
                                      <p:to>
                                        <p:strVal val="visible"/>
                                      </p:to>
                                    </p:set>
                                    <p:animEffect transition="in" filter="fade">
                                      <p:cBhvr>
                                        <p:cTn id="139" dur="500"/>
                                        <p:tgtEl>
                                          <p:spTgt spid="12">
                                            <p:txEl>
                                              <p:pRg st="7" end="7"/>
                                            </p:txEl>
                                          </p:spTgt>
                                        </p:tgtEl>
                                      </p:cBhvr>
                                    </p:animEffect>
                                  </p:childTnLst>
                                </p:cTn>
                              </p:par>
                              <p:par>
                                <p:cTn id="140" presetID="10" presetClass="exit" presetSubtype="0" fill="hold" nodeType="withEffect">
                                  <p:stCondLst>
                                    <p:cond delay="0"/>
                                  </p:stCondLst>
                                  <p:childTnLst>
                                    <p:animEffect transition="out" filter="fade">
                                      <p:cBhvr>
                                        <p:cTn id="141" dur="500"/>
                                        <p:tgtEl>
                                          <p:spTgt spid="58"/>
                                        </p:tgtEl>
                                      </p:cBhvr>
                                    </p:animEffect>
                                    <p:set>
                                      <p:cBhvr>
                                        <p:cTn id="142" dur="1" fill="hold">
                                          <p:stCondLst>
                                            <p:cond delay="499"/>
                                          </p:stCondLst>
                                        </p:cTn>
                                        <p:tgtEl>
                                          <p:spTgt spid="5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9" grpId="0" animBg="1"/>
      <p:bldP spid="19" grpId="1" animBg="1"/>
      <p:bldP spid="32" grpId="0" animBg="1"/>
      <p:bldP spid="32" grpId="1" animBg="1"/>
      <p:bldP spid="34" grpId="0" animBg="1"/>
      <p:bldP spid="34" grpId="1" animBg="1"/>
      <p:bldP spid="41" grpId="0" animBg="1"/>
      <p:bldP spid="41"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435" y="1933979"/>
            <a:ext cx="7658100" cy="286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31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7435" y="1933979"/>
            <a:ext cx="7658100" cy="286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311"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7435" y="1933979"/>
            <a:ext cx="7658100" cy="286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312"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7435" y="1933979"/>
            <a:ext cx="7658100" cy="286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8313" name="Picture 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7435" y="1933979"/>
            <a:ext cx="7658100" cy="286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R-2R DAC</a:t>
            </a:r>
            <a:endParaRPr lang="en-US" dirty="0"/>
          </a:p>
        </p:txBody>
      </p:sp>
      <p:sp>
        <p:nvSpPr>
          <p:cNvPr id="3" name="Content Placeholder 2"/>
          <p:cNvSpPr>
            <a:spLocks noGrp="1"/>
          </p:cNvSpPr>
          <p:nvPr>
            <p:ph idx="1"/>
          </p:nvPr>
        </p:nvSpPr>
        <p:spPr>
          <a:xfrm>
            <a:off x="154780" y="3503604"/>
            <a:ext cx="4233863" cy="2425700"/>
          </a:xfrm>
        </p:spPr>
        <p:txBody>
          <a:bodyPr/>
          <a:lstStyle/>
          <a:p>
            <a:r>
              <a:rPr lang="en-US" dirty="0" smtClean="0"/>
              <a:t>Each switch </a:t>
            </a:r>
            <a:r>
              <a:rPr lang="en-US" dirty="0"/>
              <a:t>is </a:t>
            </a:r>
            <a:r>
              <a:rPr lang="en-US" dirty="0" smtClean="0"/>
              <a:t>one bit </a:t>
            </a:r>
            <a:r>
              <a:rPr lang="en-US" dirty="0"/>
              <a:t>of the </a:t>
            </a:r>
            <a:r>
              <a:rPr lang="en-US" dirty="0" smtClean="0"/>
              <a:t>DAC</a:t>
            </a:r>
            <a:r>
              <a:rPr lang="en-US" dirty="0"/>
              <a:t> </a:t>
            </a:r>
            <a:r>
              <a:rPr lang="en-US" dirty="0" smtClean="0"/>
              <a:t>resolution</a:t>
            </a:r>
          </a:p>
          <a:p>
            <a:r>
              <a:rPr lang="en-US" dirty="0" smtClean="0"/>
              <a:t>Major carry glitch energy can be substantial</a:t>
            </a:r>
          </a:p>
          <a:p>
            <a:r>
              <a:rPr lang="en-US" dirty="0" smtClean="0"/>
              <a:t>Few resistors allows trim to deliver high linearity</a:t>
            </a:r>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5</a:t>
            </a:fld>
            <a:endParaRPr lang="en-US"/>
          </a:p>
        </p:txBody>
      </p:sp>
      <p:sp>
        <p:nvSpPr>
          <p:cNvPr id="72" name="Oval 71"/>
          <p:cNvSpPr/>
          <p:nvPr/>
        </p:nvSpPr>
        <p:spPr bwMode="auto">
          <a:xfrm>
            <a:off x="2454645" y="3362664"/>
            <a:ext cx="762000" cy="926383"/>
          </a:xfrm>
          <a:prstGeom prst="ellipse">
            <a:avLst/>
          </a:prstGeom>
          <a:noFill/>
          <a:ln>
            <a:solidFill>
              <a:srgbClr val="FF0000"/>
            </a:solidFill>
          </a:ln>
          <a:effectLst/>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cxnSp>
        <p:nvCxnSpPr>
          <p:cNvPr id="73" name="Straight Arrow Connector 15"/>
          <p:cNvCxnSpPr>
            <a:cxnSpLocks noChangeShapeType="1"/>
          </p:cNvCxnSpPr>
          <p:nvPr/>
        </p:nvCxnSpPr>
        <p:spPr bwMode="auto">
          <a:xfrm>
            <a:off x="1373883" y="3087525"/>
            <a:ext cx="1080762" cy="501704"/>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cxnSp>
        <p:nvCxnSpPr>
          <p:cNvPr id="74" name="Straight Arrow Connector 15"/>
          <p:cNvCxnSpPr>
            <a:cxnSpLocks noChangeShapeType="1"/>
            <a:stCxn id="76" idx="0"/>
          </p:cNvCxnSpPr>
          <p:nvPr/>
        </p:nvCxnSpPr>
        <p:spPr bwMode="auto">
          <a:xfrm flipH="1" flipV="1">
            <a:off x="8031402" y="2723287"/>
            <a:ext cx="46124" cy="364238"/>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sp>
        <p:nvSpPr>
          <p:cNvPr id="75" name="Rounded Rectangle 74"/>
          <p:cNvSpPr/>
          <p:nvPr/>
        </p:nvSpPr>
        <p:spPr bwMode="auto">
          <a:xfrm>
            <a:off x="328221" y="2723286"/>
            <a:ext cx="1173010" cy="642747"/>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pPr algn="ctr">
              <a:defRPr/>
            </a:pPr>
            <a:r>
              <a:rPr lang="en-US" dirty="0" smtClean="0"/>
              <a:t>Switch Closes</a:t>
            </a:r>
            <a:endParaRPr lang="en-US" dirty="0"/>
          </a:p>
        </p:txBody>
      </p:sp>
      <p:sp>
        <p:nvSpPr>
          <p:cNvPr id="76" name="Rounded Rectangle 75"/>
          <p:cNvSpPr/>
          <p:nvPr/>
        </p:nvSpPr>
        <p:spPr bwMode="auto">
          <a:xfrm>
            <a:off x="7491021" y="3087525"/>
            <a:ext cx="1173010" cy="40005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pPr algn="ctr">
              <a:defRPr/>
            </a:pPr>
            <a:r>
              <a:rPr lang="en-US" dirty="0" smtClean="0"/>
              <a:t>312.5mV</a:t>
            </a:r>
            <a:endParaRPr lang="en-US" dirty="0"/>
          </a:p>
        </p:txBody>
      </p:sp>
      <p:sp>
        <p:nvSpPr>
          <p:cNvPr id="77" name="Oval 76"/>
          <p:cNvSpPr/>
          <p:nvPr/>
        </p:nvSpPr>
        <p:spPr bwMode="auto">
          <a:xfrm>
            <a:off x="3231257" y="3362664"/>
            <a:ext cx="762000" cy="926383"/>
          </a:xfrm>
          <a:prstGeom prst="ellipse">
            <a:avLst/>
          </a:prstGeom>
          <a:noFill/>
          <a:ln>
            <a:solidFill>
              <a:srgbClr val="FF0000"/>
            </a:solidFill>
          </a:ln>
          <a:effectLst/>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cxnSp>
        <p:nvCxnSpPr>
          <p:cNvPr id="78" name="Straight Arrow Connector 15"/>
          <p:cNvCxnSpPr>
            <a:cxnSpLocks noChangeShapeType="1"/>
          </p:cNvCxnSpPr>
          <p:nvPr/>
        </p:nvCxnSpPr>
        <p:spPr bwMode="auto">
          <a:xfrm>
            <a:off x="1373883" y="3087525"/>
            <a:ext cx="1857374" cy="476888"/>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cxnSp>
        <p:nvCxnSpPr>
          <p:cNvPr id="79" name="Straight Arrow Connector 15"/>
          <p:cNvCxnSpPr>
            <a:cxnSpLocks noChangeShapeType="1"/>
            <a:stCxn id="81" idx="0"/>
          </p:cNvCxnSpPr>
          <p:nvPr/>
        </p:nvCxnSpPr>
        <p:spPr bwMode="auto">
          <a:xfrm flipH="1" flipV="1">
            <a:off x="8031402" y="2723287"/>
            <a:ext cx="46124" cy="364238"/>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sp>
        <p:nvSpPr>
          <p:cNvPr id="80" name="Rounded Rectangle 79"/>
          <p:cNvSpPr/>
          <p:nvPr/>
        </p:nvSpPr>
        <p:spPr bwMode="auto">
          <a:xfrm>
            <a:off x="328221" y="2723286"/>
            <a:ext cx="1173010" cy="642747"/>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pPr algn="ctr">
              <a:defRPr/>
            </a:pPr>
            <a:r>
              <a:rPr lang="en-US" dirty="0" smtClean="0"/>
              <a:t>Switch Closes</a:t>
            </a:r>
            <a:endParaRPr lang="en-US" dirty="0"/>
          </a:p>
        </p:txBody>
      </p:sp>
      <p:sp>
        <p:nvSpPr>
          <p:cNvPr id="81" name="Rounded Rectangle 80"/>
          <p:cNvSpPr/>
          <p:nvPr/>
        </p:nvSpPr>
        <p:spPr bwMode="auto">
          <a:xfrm>
            <a:off x="7491021" y="3087525"/>
            <a:ext cx="1173010" cy="40005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pPr algn="ctr">
              <a:defRPr/>
            </a:pPr>
            <a:r>
              <a:rPr lang="en-US" dirty="0" smtClean="0"/>
              <a:t>625mV</a:t>
            </a:r>
            <a:endParaRPr lang="en-US" dirty="0"/>
          </a:p>
        </p:txBody>
      </p:sp>
      <p:sp>
        <p:nvSpPr>
          <p:cNvPr id="92" name="Oval 91"/>
          <p:cNvSpPr/>
          <p:nvPr/>
        </p:nvSpPr>
        <p:spPr bwMode="auto">
          <a:xfrm>
            <a:off x="4007643" y="3364123"/>
            <a:ext cx="762000" cy="926383"/>
          </a:xfrm>
          <a:prstGeom prst="ellipse">
            <a:avLst/>
          </a:prstGeom>
          <a:noFill/>
          <a:ln>
            <a:solidFill>
              <a:srgbClr val="FF0000"/>
            </a:solidFill>
          </a:ln>
          <a:effectLst/>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cxnSp>
        <p:nvCxnSpPr>
          <p:cNvPr id="93" name="Straight Arrow Connector 15"/>
          <p:cNvCxnSpPr>
            <a:cxnSpLocks noChangeShapeType="1"/>
          </p:cNvCxnSpPr>
          <p:nvPr/>
        </p:nvCxnSpPr>
        <p:spPr bwMode="auto">
          <a:xfrm>
            <a:off x="1373883" y="3088984"/>
            <a:ext cx="2633760" cy="475429"/>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cxnSp>
        <p:nvCxnSpPr>
          <p:cNvPr id="94" name="Straight Arrow Connector 15"/>
          <p:cNvCxnSpPr>
            <a:cxnSpLocks noChangeShapeType="1"/>
            <a:stCxn id="96" idx="0"/>
          </p:cNvCxnSpPr>
          <p:nvPr/>
        </p:nvCxnSpPr>
        <p:spPr bwMode="auto">
          <a:xfrm flipH="1" flipV="1">
            <a:off x="8031402" y="2724746"/>
            <a:ext cx="46124" cy="364238"/>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sp>
        <p:nvSpPr>
          <p:cNvPr id="95" name="Rounded Rectangle 94"/>
          <p:cNvSpPr/>
          <p:nvPr/>
        </p:nvSpPr>
        <p:spPr bwMode="auto">
          <a:xfrm>
            <a:off x="328221" y="2724745"/>
            <a:ext cx="1173010" cy="642747"/>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pPr algn="ctr">
              <a:defRPr/>
            </a:pPr>
            <a:r>
              <a:rPr lang="en-US" dirty="0" smtClean="0"/>
              <a:t>Switch Closes</a:t>
            </a:r>
            <a:endParaRPr lang="en-US" dirty="0"/>
          </a:p>
        </p:txBody>
      </p:sp>
      <p:sp>
        <p:nvSpPr>
          <p:cNvPr id="96" name="Rounded Rectangle 95"/>
          <p:cNvSpPr/>
          <p:nvPr/>
        </p:nvSpPr>
        <p:spPr bwMode="auto">
          <a:xfrm>
            <a:off x="7491021" y="3088984"/>
            <a:ext cx="1173010" cy="40005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pPr algn="ctr">
              <a:defRPr/>
            </a:pPr>
            <a:r>
              <a:rPr lang="en-US" dirty="0" smtClean="0"/>
              <a:t>1.25V</a:t>
            </a:r>
            <a:endParaRPr lang="en-US" dirty="0"/>
          </a:p>
        </p:txBody>
      </p:sp>
      <p:sp>
        <p:nvSpPr>
          <p:cNvPr id="97" name="Oval 96"/>
          <p:cNvSpPr/>
          <p:nvPr/>
        </p:nvSpPr>
        <p:spPr bwMode="auto">
          <a:xfrm>
            <a:off x="4791445" y="3362664"/>
            <a:ext cx="762000" cy="926383"/>
          </a:xfrm>
          <a:prstGeom prst="ellipse">
            <a:avLst/>
          </a:prstGeom>
          <a:noFill/>
          <a:ln>
            <a:solidFill>
              <a:srgbClr val="FF0000"/>
            </a:solidFill>
          </a:ln>
          <a:effectLst/>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p>
        </p:txBody>
      </p:sp>
      <p:cxnSp>
        <p:nvCxnSpPr>
          <p:cNvPr id="98" name="Straight Arrow Connector 15"/>
          <p:cNvCxnSpPr>
            <a:cxnSpLocks noChangeShapeType="1"/>
          </p:cNvCxnSpPr>
          <p:nvPr/>
        </p:nvCxnSpPr>
        <p:spPr bwMode="auto">
          <a:xfrm>
            <a:off x="1373883" y="3087525"/>
            <a:ext cx="3502917" cy="423339"/>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cxnSp>
        <p:nvCxnSpPr>
          <p:cNvPr id="99" name="Straight Arrow Connector 15"/>
          <p:cNvCxnSpPr>
            <a:cxnSpLocks noChangeShapeType="1"/>
            <a:stCxn id="101" idx="0"/>
          </p:cNvCxnSpPr>
          <p:nvPr/>
        </p:nvCxnSpPr>
        <p:spPr bwMode="auto">
          <a:xfrm flipH="1" flipV="1">
            <a:off x="8031402" y="2723287"/>
            <a:ext cx="46124" cy="364238"/>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sp>
        <p:nvSpPr>
          <p:cNvPr id="100" name="Rounded Rectangle 99"/>
          <p:cNvSpPr/>
          <p:nvPr/>
        </p:nvSpPr>
        <p:spPr bwMode="auto">
          <a:xfrm>
            <a:off x="328221" y="2723286"/>
            <a:ext cx="1173010" cy="642747"/>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pPr algn="ctr">
              <a:defRPr/>
            </a:pPr>
            <a:r>
              <a:rPr lang="en-US" dirty="0" smtClean="0"/>
              <a:t>Switch Closes</a:t>
            </a:r>
            <a:endParaRPr lang="en-US" dirty="0"/>
          </a:p>
        </p:txBody>
      </p:sp>
      <p:sp>
        <p:nvSpPr>
          <p:cNvPr id="101" name="Rounded Rectangle 100"/>
          <p:cNvSpPr/>
          <p:nvPr/>
        </p:nvSpPr>
        <p:spPr bwMode="auto">
          <a:xfrm>
            <a:off x="7491021" y="3087525"/>
            <a:ext cx="1173010" cy="400050"/>
          </a:xfrm>
          <a:prstGeom prst="roundRect">
            <a:avLst/>
          </a:prstGeom>
          <a:ln/>
        </p:spPr>
        <p:style>
          <a:lnRef idx="1">
            <a:schemeClr val="accent1"/>
          </a:lnRef>
          <a:fillRef idx="3">
            <a:schemeClr val="accent1"/>
          </a:fillRef>
          <a:effectRef idx="2">
            <a:schemeClr val="accent1"/>
          </a:effectRef>
          <a:fontRef idx="minor">
            <a:schemeClr val="lt1"/>
          </a:fontRef>
        </p:style>
        <p:txBody>
          <a:bodyPr/>
          <a:lstStyle/>
          <a:p>
            <a:pPr algn="ctr">
              <a:defRPr/>
            </a:pPr>
            <a:r>
              <a:rPr lang="en-US" dirty="0" smtClean="0"/>
              <a:t>2.5V</a:t>
            </a:r>
            <a:endParaRPr lang="en-US" dirty="0"/>
          </a:p>
        </p:txBody>
      </p:sp>
      <p:cxnSp>
        <p:nvCxnSpPr>
          <p:cNvPr id="102" name="Straight Arrow Connector 15"/>
          <p:cNvCxnSpPr>
            <a:cxnSpLocks noChangeShapeType="1"/>
          </p:cNvCxnSpPr>
          <p:nvPr/>
        </p:nvCxnSpPr>
        <p:spPr bwMode="auto">
          <a:xfrm flipV="1">
            <a:off x="3231257" y="2543175"/>
            <a:ext cx="1941188" cy="967691"/>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sp>
        <p:nvSpPr>
          <p:cNvPr id="122" name="Content Placeholder 2"/>
          <p:cNvSpPr txBox="1">
            <a:spLocks/>
          </p:cNvSpPr>
          <p:nvPr/>
        </p:nvSpPr>
        <p:spPr bwMode="auto">
          <a:xfrm>
            <a:off x="4414642" y="3510864"/>
            <a:ext cx="4233863" cy="24257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lvl1pPr marL="227013" indent="-227013" algn="l" rtl="0" eaLnBrk="0" fontAlgn="base" hangingPunct="0">
              <a:spcBef>
                <a:spcPts val="800"/>
              </a:spcBef>
              <a:spcAft>
                <a:spcPct val="0"/>
              </a:spcAft>
              <a:buChar char="•"/>
              <a:defRPr sz="2000">
                <a:solidFill>
                  <a:schemeClr val="tx1"/>
                </a:solidFill>
                <a:latin typeface="+mn-lt"/>
                <a:ea typeface="+mn-ea"/>
                <a:cs typeface="+mn-cs"/>
              </a:defRPr>
            </a:lvl1pPr>
            <a:lvl2pPr marL="574675" indent="-233363" algn="l" rtl="0" eaLnBrk="0" fontAlgn="base" hangingPunct="0">
              <a:spcBef>
                <a:spcPct val="20000"/>
              </a:spcBef>
              <a:spcAft>
                <a:spcPct val="0"/>
              </a:spcAft>
              <a:buChar char="–"/>
              <a:defRPr>
                <a:solidFill>
                  <a:schemeClr val="tx1"/>
                </a:solidFill>
                <a:latin typeface="+mn-lt"/>
              </a:defRPr>
            </a:lvl2pPr>
            <a:lvl3pPr marL="854075" indent="-165100" algn="l" rtl="0" eaLnBrk="0" fontAlgn="base" hangingPunct="0">
              <a:spcBef>
                <a:spcPct val="15000"/>
              </a:spcBef>
              <a:spcAft>
                <a:spcPct val="0"/>
              </a:spcAft>
              <a:buChar char="•"/>
              <a:defRPr sz="1800">
                <a:solidFill>
                  <a:schemeClr val="tx1"/>
                </a:solidFill>
                <a:latin typeface="+mn-lt"/>
              </a:defRPr>
            </a:lvl3pPr>
            <a:lvl4pPr marL="1201738" indent="-233363" algn="l" rtl="0" eaLnBrk="0" fontAlgn="base" hangingPunct="0">
              <a:spcBef>
                <a:spcPct val="5000"/>
              </a:spcBef>
              <a:spcAft>
                <a:spcPct val="0"/>
              </a:spcAft>
              <a:buChar char="–"/>
              <a:defRPr sz="1800">
                <a:solidFill>
                  <a:schemeClr val="tx1"/>
                </a:solidFill>
                <a:latin typeface="+mn-lt"/>
              </a:defRPr>
            </a:lvl4pPr>
            <a:lvl5pPr marL="1489075" indent="-173038" algn="l" rtl="0" eaLnBrk="0" fontAlgn="base" hangingPunct="0">
              <a:spcBef>
                <a:spcPct val="0"/>
              </a:spcBef>
              <a:spcAft>
                <a:spcPct val="0"/>
              </a:spcAft>
              <a:buChar char="»"/>
              <a:defRPr sz="1800">
                <a:solidFill>
                  <a:schemeClr val="tx1"/>
                </a:solidFill>
                <a:latin typeface="+mn-lt"/>
              </a:defRPr>
            </a:lvl5pPr>
            <a:lvl6pPr marL="1946275" indent="-173038" algn="l" rtl="0" fontAlgn="base">
              <a:spcBef>
                <a:spcPct val="0"/>
              </a:spcBef>
              <a:spcAft>
                <a:spcPct val="0"/>
              </a:spcAft>
              <a:buChar char="»"/>
              <a:defRPr sz="1600">
                <a:solidFill>
                  <a:schemeClr val="tx1"/>
                </a:solidFill>
                <a:latin typeface="+mn-lt"/>
              </a:defRPr>
            </a:lvl6pPr>
            <a:lvl7pPr marL="2403475" indent="-173038" algn="l" rtl="0" fontAlgn="base">
              <a:spcBef>
                <a:spcPct val="0"/>
              </a:spcBef>
              <a:spcAft>
                <a:spcPct val="0"/>
              </a:spcAft>
              <a:buChar char="»"/>
              <a:defRPr sz="1600">
                <a:solidFill>
                  <a:schemeClr val="tx1"/>
                </a:solidFill>
                <a:latin typeface="+mn-lt"/>
              </a:defRPr>
            </a:lvl7pPr>
            <a:lvl8pPr marL="2860675" indent="-173038" algn="l" rtl="0" fontAlgn="base">
              <a:spcBef>
                <a:spcPct val="0"/>
              </a:spcBef>
              <a:spcAft>
                <a:spcPct val="0"/>
              </a:spcAft>
              <a:buChar char="»"/>
              <a:defRPr sz="1600">
                <a:solidFill>
                  <a:schemeClr val="tx1"/>
                </a:solidFill>
                <a:latin typeface="+mn-lt"/>
              </a:defRPr>
            </a:lvl8pPr>
            <a:lvl9pPr marL="3317875" indent="-173038" algn="l" rtl="0" fontAlgn="base">
              <a:spcBef>
                <a:spcPct val="0"/>
              </a:spcBef>
              <a:spcAft>
                <a:spcPct val="0"/>
              </a:spcAft>
              <a:buChar char="»"/>
              <a:defRPr sz="1600">
                <a:solidFill>
                  <a:schemeClr val="tx1"/>
                </a:solidFill>
                <a:latin typeface="+mn-lt"/>
              </a:defRPr>
            </a:lvl9pPr>
          </a:lstStyle>
          <a:p>
            <a:r>
              <a:rPr lang="en-US" dirty="0" smtClean="0"/>
              <a:t>The input impedance of the reference node is code dependent, which increases settling time</a:t>
            </a:r>
          </a:p>
          <a:p>
            <a:r>
              <a:rPr lang="en-US" dirty="0" smtClean="0"/>
              <a:t>Typically lower impedance than the string</a:t>
            </a:r>
          </a:p>
          <a:p>
            <a:pPr lvl="1"/>
            <a:r>
              <a:rPr lang="en-US" dirty="0" smtClean="0"/>
              <a:t>Improved noise performance, more power</a:t>
            </a:r>
            <a:endParaRPr lang="en-US" dirty="0"/>
          </a:p>
        </p:txBody>
      </p:sp>
      <p:cxnSp>
        <p:nvCxnSpPr>
          <p:cNvPr id="127" name="Straight Arrow Connector 15"/>
          <p:cNvCxnSpPr>
            <a:cxnSpLocks noChangeShapeType="1"/>
          </p:cNvCxnSpPr>
          <p:nvPr/>
        </p:nvCxnSpPr>
        <p:spPr bwMode="auto">
          <a:xfrm flipV="1">
            <a:off x="3216645" y="2583544"/>
            <a:ext cx="1083893" cy="927320"/>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cxnSp>
        <p:nvCxnSpPr>
          <p:cNvPr id="131" name="Straight Arrow Connector 15"/>
          <p:cNvCxnSpPr>
            <a:cxnSpLocks noChangeShapeType="1"/>
          </p:cNvCxnSpPr>
          <p:nvPr/>
        </p:nvCxnSpPr>
        <p:spPr bwMode="auto">
          <a:xfrm flipV="1">
            <a:off x="3231257" y="2583544"/>
            <a:ext cx="381000" cy="927320"/>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cxnSp>
        <p:nvCxnSpPr>
          <p:cNvPr id="135" name="Straight Arrow Connector 15"/>
          <p:cNvCxnSpPr>
            <a:cxnSpLocks noChangeShapeType="1"/>
          </p:cNvCxnSpPr>
          <p:nvPr/>
        </p:nvCxnSpPr>
        <p:spPr bwMode="auto">
          <a:xfrm flipH="1" flipV="1">
            <a:off x="2835645" y="2583544"/>
            <a:ext cx="395612" cy="927322"/>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cxnSp>
        <p:nvCxnSpPr>
          <p:cNvPr id="139" name="Straight Arrow Connector 15"/>
          <p:cNvCxnSpPr>
            <a:cxnSpLocks noChangeShapeType="1"/>
          </p:cNvCxnSpPr>
          <p:nvPr/>
        </p:nvCxnSpPr>
        <p:spPr bwMode="auto">
          <a:xfrm flipH="1" flipV="1">
            <a:off x="1373883" y="2777885"/>
            <a:ext cx="3110352" cy="786528"/>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1414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8310"/>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72"/>
                                        </p:tgtEl>
                                        <p:attrNameLst>
                                          <p:attrName>style.visibility</p:attrName>
                                        </p:attrNameLst>
                                      </p:cBhvr>
                                      <p:to>
                                        <p:strVal val="visible"/>
                                      </p:to>
                                    </p:set>
                                    <p:animEffect transition="in" filter="fade">
                                      <p:cBhvr>
                                        <p:cTn id="9" dur="500"/>
                                        <p:tgtEl>
                                          <p:spTgt spid="72"/>
                                        </p:tgtEl>
                                      </p:cBhvr>
                                    </p:animEffect>
                                  </p:childTnLst>
                                </p:cTn>
                              </p:par>
                              <p:par>
                                <p:cTn id="10" presetID="10" presetClass="entr" presetSubtype="0" fill="hold" nodeType="withEffect">
                                  <p:stCondLst>
                                    <p:cond delay="0"/>
                                  </p:stCondLst>
                                  <p:childTnLst>
                                    <p:set>
                                      <p:cBhvr>
                                        <p:cTn id="11" dur="1" fill="hold">
                                          <p:stCondLst>
                                            <p:cond delay="0"/>
                                          </p:stCondLst>
                                        </p:cTn>
                                        <p:tgtEl>
                                          <p:spTgt spid="73"/>
                                        </p:tgtEl>
                                        <p:attrNameLst>
                                          <p:attrName>style.visibility</p:attrName>
                                        </p:attrNameLst>
                                      </p:cBhvr>
                                      <p:to>
                                        <p:strVal val="visible"/>
                                      </p:to>
                                    </p:set>
                                    <p:animEffect transition="in" filter="fade">
                                      <p:cBhvr>
                                        <p:cTn id="12" dur="500"/>
                                        <p:tgtEl>
                                          <p:spTgt spid="73"/>
                                        </p:tgtEl>
                                      </p:cBhvr>
                                    </p:animEffect>
                                  </p:childTnLst>
                                </p:cTn>
                              </p:par>
                              <p:par>
                                <p:cTn id="13" presetID="10" presetClass="entr" presetSubtype="0" fill="hold" nodeType="withEffect">
                                  <p:stCondLst>
                                    <p:cond delay="0"/>
                                  </p:stCondLst>
                                  <p:childTnLst>
                                    <p:set>
                                      <p:cBhvr>
                                        <p:cTn id="14" dur="1" fill="hold">
                                          <p:stCondLst>
                                            <p:cond delay="0"/>
                                          </p:stCondLst>
                                        </p:cTn>
                                        <p:tgtEl>
                                          <p:spTgt spid="74"/>
                                        </p:tgtEl>
                                        <p:attrNameLst>
                                          <p:attrName>style.visibility</p:attrName>
                                        </p:attrNameLst>
                                      </p:cBhvr>
                                      <p:to>
                                        <p:strVal val="visible"/>
                                      </p:to>
                                    </p:set>
                                    <p:animEffect transition="in" filter="fade">
                                      <p:cBhvr>
                                        <p:cTn id="15" dur="500"/>
                                        <p:tgtEl>
                                          <p:spTgt spid="7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5"/>
                                        </p:tgtEl>
                                        <p:attrNameLst>
                                          <p:attrName>style.visibility</p:attrName>
                                        </p:attrNameLst>
                                      </p:cBhvr>
                                      <p:to>
                                        <p:strVal val="visible"/>
                                      </p:to>
                                    </p:set>
                                    <p:animEffect transition="in" filter="fade">
                                      <p:cBhvr>
                                        <p:cTn id="18" dur="500"/>
                                        <p:tgtEl>
                                          <p:spTgt spid="7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6"/>
                                        </p:tgtEl>
                                        <p:attrNameLst>
                                          <p:attrName>style.visibility</p:attrName>
                                        </p:attrNameLst>
                                      </p:cBhvr>
                                      <p:to>
                                        <p:strVal val="visible"/>
                                      </p:to>
                                    </p:set>
                                    <p:animEffect transition="in" filter="fade">
                                      <p:cBhvr>
                                        <p:cTn id="21" dur="500"/>
                                        <p:tgtEl>
                                          <p:spTgt spid="7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98310"/>
                                        </p:tgtEl>
                                      </p:cBhvr>
                                    </p:animEffect>
                                    <p:set>
                                      <p:cBhvr>
                                        <p:cTn id="26" dur="1" fill="hold">
                                          <p:stCondLst>
                                            <p:cond delay="499"/>
                                          </p:stCondLst>
                                        </p:cTn>
                                        <p:tgtEl>
                                          <p:spTgt spid="98310"/>
                                        </p:tgtEl>
                                        <p:attrNameLst>
                                          <p:attrName>style.visibility</p:attrName>
                                        </p:attrNameLst>
                                      </p:cBhvr>
                                      <p:to>
                                        <p:strVal val="hidden"/>
                                      </p:to>
                                    </p:set>
                                  </p:childTnLst>
                                </p:cTn>
                              </p:par>
                              <p:par>
                                <p:cTn id="27" presetID="10" presetClass="exit" presetSubtype="0" fill="hold" grpId="1" nodeType="withEffect">
                                  <p:stCondLst>
                                    <p:cond delay="0"/>
                                  </p:stCondLst>
                                  <p:childTnLst>
                                    <p:animEffect transition="out" filter="fade">
                                      <p:cBhvr>
                                        <p:cTn id="28" dur="500"/>
                                        <p:tgtEl>
                                          <p:spTgt spid="72"/>
                                        </p:tgtEl>
                                      </p:cBhvr>
                                    </p:animEffect>
                                    <p:set>
                                      <p:cBhvr>
                                        <p:cTn id="29" dur="1" fill="hold">
                                          <p:stCondLst>
                                            <p:cond delay="499"/>
                                          </p:stCondLst>
                                        </p:cTn>
                                        <p:tgtEl>
                                          <p:spTgt spid="72"/>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73"/>
                                        </p:tgtEl>
                                      </p:cBhvr>
                                    </p:animEffect>
                                    <p:set>
                                      <p:cBhvr>
                                        <p:cTn id="32" dur="1" fill="hold">
                                          <p:stCondLst>
                                            <p:cond delay="499"/>
                                          </p:stCondLst>
                                        </p:cTn>
                                        <p:tgtEl>
                                          <p:spTgt spid="73"/>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74"/>
                                        </p:tgtEl>
                                      </p:cBhvr>
                                    </p:animEffect>
                                    <p:set>
                                      <p:cBhvr>
                                        <p:cTn id="35" dur="1" fill="hold">
                                          <p:stCondLst>
                                            <p:cond delay="499"/>
                                          </p:stCondLst>
                                        </p:cTn>
                                        <p:tgtEl>
                                          <p:spTgt spid="7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500"/>
                                        <p:tgtEl>
                                          <p:spTgt spid="75"/>
                                        </p:tgtEl>
                                      </p:cBhvr>
                                    </p:animEffect>
                                    <p:set>
                                      <p:cBhvr>
                                        <p:cTn id="38" dur="1" fill="hold">
                                          <p:stCondLst>
                                            <p:cond delay="499"/>
                                          </p:stCondLst>
                                        </p:cTn>
                                        <p:tgtEl>
                                          <p:spTgt spid="75"/>
                                        </p:tgtEl>
                                        <p:attrNameLst>
                                          <p:attrName>style.visibility</p:attrName>
                                        </p:attrNameLst>
                                      </p:cBhvr>
                                      <p:to>
                                        <p:strVal val="hidden"/>
                                      </p:to>
                                    </p:set>
                                  </p:childTnLst>
                                </p:cTn>
                              </p:par>
                              <p:par>
                                <p:cTn id="39" presetID="10" presetClass="exit" presetSubtype="0" fill="hold" grpId="1" nodeType="withEffect">
                                  <p:stCondLst>
                                    <p:cond delay="0"/>
                                  </p:stCondLst>
                                  <p:childTnLst>
                                    <p:animEffect transition="out" filter="fade">
                                      <p:cBhvr>
                                        <p:cTn id="40" dur="500"/>
                                        <p:tgtEl>
                                          <p:spTgt spid="76"/>
                                        </p:tgtEl>
                                      </p:cBhvr>
                                    </p:animEffect>
                                    <p:set>
                                      <p:cBhvr>
                                        <p:cTn id="41" dur="1" fill="hold">
                                          <p:stCondLst>
                                            <p:cond delay="499"/>
                                          </p:stCondLst>
                                        </p:cTn>
                                        <p:tgtEl>
                                          <p:spTgt spid="76"/>
                                        </p:tgtEl>
                                        <p:attrNameLst>
                                          <p:attrName>style.visibility</p:attrName>
                                        </p:attrNameLst>
                                      </p:cBhvr>
                                      <p:to>
                                        <p:strVal val="hidden"/>
                                      </p:to>
                                    </p:set>
                                  </p:childTnLst>
                                </p:cTn>
                              </p:par>
                              <p:par>
                                <p:cTn id="42" presetID="10" presetClass="entr" presetSubtype="0" fill="hold" nodeType="withEffect">
                                  <p:stCondLst>
                                    <p:cond delay="0"/>
                                  </p:stCondLst>
                                  <p:childTnLst>
                                    <p:set>
                                      <p:cBhvr>
                                        <p:cTn id="43" dur="1" fill="hold">
                                          <p:stCondLst>
                                            <p:cond delay="0"/>
                                          </p:stCondLst>
                                        </p:cTn>
                                        <p:tgtEl>
                                          <p:spTgt spid="98311"/>
                                        </p:tgtEl>
                                        <p:attrNameLst>
                                          <p:attrName>style.visibility</p:attrName>
                                        </p:attrNameLst>
                                      </p:cBhvr>
                                      <p:to>
                                        <p:strVal val="visible"/>
                                      </p:to>
                                    </p:set>
                                    <p:animEffect transition="in" filter="fade">
                                      <p:cBhvr>
                                        <p:cTn id="44" dur="500"/>
                                        <p:tgtEl>
                                          <p:spTgt spid="9831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77"/>
                                        </p:tgtEl>
                                        <p:attrNameLst>
                                          <p:attrName>style.visibility</p:attrName>
                                        </p:attrNameLst>
                                      </p:cBhvr>
                                      <p:to>
                                        <p:strVal val="visible"/>
                                      </p:to>
                                    </p:set>
                                    <p:animEffect transition="in" filter="fade">
                                      <p:cBhvr>
                                        <p:cTn id="47" dur="500"/>
                                        <p:tgtEl>
                                          <p:spTgt spid="77"/>
                                        </p:tgtEl>
                                      </p:cBhvr>
                                    </p:animEffect>
                                  </p:childTnLst>
                                </p:cTn>
                              </p:par>
                              <p:par>
                                <p:cTn id="48" presetID="10" presetClass="entr" presetSubtype="0" fill="hold" nodeType="withEffect">
                                  <p:stCondLst>
                                    <p:cond delay="0"/>
                                  </p:stCondLst>
                                  <p:childTnLst>
                                    <p:set>
                                      <p:cBhvr>
                                        <p:cTn id="49" dur="1" fill="hold">
                                          <p:stCondLst>
                                            <p:cond delay="0"/>
                                          </p:stCondLst>
                                        </p:cTn>
                                        <p:tgtEl>
                                          <p:spTgt spid="78"/>
                                        </p:tgtEl>
                                        <p:attrNameLst>
                                          <p:attrName>style.visibility</p:attrName>
                                        </p:attrNameLst>
                                      </p:cBhvr>
                                      <p:to>
                                        <p:strVal val="visible"/>
                                      </p:to>
                                    </p:set>
                                    <p:animEffect transition="in" filter="fade">
                                      <p:cBhvr>
                                        <p:cTn id="50" dur="500"/>
                                        <p:tgtEl>
                                          <p:spTgt spid="78"/>
                                        </p:tgtEl>
                                      </p:cBhvr>
                                    </p:animEffect>
                                  </p:childTnLst>
                                </p:cTn>
                              </p:par>
                              <p:par>
                                <p:cTn id="51" presetID="10" presetClass="entr" presetSubtype="0" fill="hold" nodeType="withEffect">
                                  <p:stCondLst>
                                    <p:cond delay="0"/>
                                  </p:stCondLst>
                                  <p:childTnLst>
                                    <p:set>
                                      <p:cBhvr>
                                        <p:cTn id="52" dur="1" fill="hold">
                                          <p:stCondLst>
                                            <p:cond delay="0"/>
                                          </p:stCondLst>
                                        </p:cTn>
                                        <p:tgtEl>
                                          <p:spTgt spid="79"/>
                                        </p:tgtEl>
                                        <p:attrNameLst>
                                          <p:attrName>style.visibility</p:attrName>
                                        </p:attrNameLst>
                                      </p:cBhvr>
                                      <p:to>
                                        <p:strVal val="visible"/>
                                      </p:to>
                                    </p:set>
                                    <p:animEffect transition="in" filter="fade">
                                      <p:cBhvr>
                                        <p:cTn id="53" dur="500"/>
                                        <p:tgtEl>
                                          <p:spTgt spid="7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0"/>
                                        </p:tgtEl>
                                        <p:attrNameLst>
                                          <p:attrName>style.visibility</p:attrName>
                                        </p:attrNameLst>
                                      </p:cBhvr>
                                      <p:to>
                                        <p:strVal val="visible"/>
                                      </p:to>
                                    </p:set>
                                    <p:animEffect transition="in" filter="fade">
                                      <p:cBhvr>
                                        <p:cTn id="56" dur="500"/>
                                        <p:tgtEl>
                                          <p:spTgt spid="8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1"/>
                                        </p:tgtEl>
                                        <p:attrNameLst>
                                          <p:attrName>style.visibility</p:attrName>
                                        </p:attrNameLst>
                                      </p:cBhvr>
                                      <p:to>
                                        <p:strVal val="visible"/>
                                      </p:to>
                                    </p:set>
                                    <p:animEffect transition="in" filter="fade">
                                      <p:cBhvr>
                                        <p:cTn id="59" dur="500"/>
                                        <p:tgtEl>
                                          <p:spTgt spid="81"/>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xit" presetSubtype="0" fill="hold" nodeType="clickEffect">
                                  <p:stCondLst>
                                    <p:cond delay="0"/>
                                  </p:stCondLst>
                                  <p:childTnLst>
                                    <p:animEffect transition="out" filter="fade">
                                      <p:cBhvr>
                                        <p:cTn id="63" dur="500"/>
                                        <p:tgtEl>
                                          <p:spTgt spid="98311"/>
                                        </p:tgtEl>
                                      </p:cBhvr>
                                    </p:animEffect>
                                    <p:set>
                                      <p:cBhvr>
                                        <p:cTn id="64" dur="1" fill="hold">
                                          <p:stCondLst>
                                            <p:cond delay="499"/>
                                          </p:stCondLst>
                                        </p:cTn>
                                        <p:tgtEl>
                                          <p:spTgt spid="98311"/>
                                        </p:tgtEl>
                                        <p:attrNameLst>
                                          <p:attrName>style.visibility</p:attrName>
                                        </p:attrNameLst>
                                      </p:cBhvr>
                                      <p:to>
                                        <p:strVal val="hidden"/>
                                      </p:to>
                                    </p:set>
                                  </p:childTnLst>
                                </p:cTn>
                              </p:par>
                              <p:par>
                                <p:cTn id="65" presetID="10" presetClass="exit" presetSubtype="0" fill="hold" grpId="1" nodeType="withEffect">
                                  <p:stCondLst>
                                    <p:cond delay="0"/>
                                  </p:stCondLst>
                                  <p:childTnLst>
                                    <p:animEffect transition="out" filter="fade">
                                      <p:cBhvr>
                                        <p:cTn id="66" dur="500"/>
                                        <p:tgtEl>
                                          <p:spTgt spid="77"/>
                                        </p:tgtEl>
                                      </p:cBhvr>
                                    </p:animEffect>
                                    <p:set>
                                      <p:cBhvr>
                                        <p:cTn id="67" dur="1" fill="hold">
                                          <p:stCondLst>
                                            <p:cond delay="499"/>
                                          </p:stCondLst>
                                        </p:cTn>
                                        <p:tgtEl>
                                          <p:spTgt spid="77"/>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78"/>
                                        </p:tgtEl>
                                      </p:cBhvr>
                                    </p:animEffect>
                                    <p:set>
                                      <p:cBhvr>
                                        <p:cTn id="70" dur="1" fill="hold">
                                          <p:stCondLst>
                                            <p:cond delay="499"/>
                                          </p:stCondLst>
                                        </p:cTn>
                                        <p:tgtEl>
                                          <p:spTgt spid="78"/>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79"/>
                                        </p:tgtEl>
                                      </p:cBhvr>
                                    </p:animEffect>
                                    <p:set>
                                      <p:cBhvr>
                                        <p:cTn id="73" dur="1" fill="hold">
                                          <p:stCondLst>
                                            <p:cond delay="499"/>
                                          </p:stCondLst>
                                        </p:cTn>
                                        <p:tgtEl>
                                          <p:spTgt spid="79"/>
                                        </p:tgtEl>
                                        <p:attrNameLst>
                                          <p:attrName>style.visibility</p:attrName>
                                        </p:attrNameLst>
                                      </p:cBhvr>
                                      <p:to>
                                        <p:strVal val="hidden"/>
                                      </p:to>
                                    </p:set>
                                  </p:childTnLst>
                                </p:cTn>
                              </p:par>
                              <p:par>
                                <p:cTn id="74" presetID="10" presetClass="exit" presetSubtype="0" fill="hold" grpId="1" nodeType="withEffect">
                                  <p:stCondLst>
                                    <p:cond delay="0"/>
                                  </p:stCondLst>
                                  <p:childTnLst>
                                    <p:animEffect transition="out" filter="fade">
                                      <p:cBhvr>
                                        <p:cTn id="75" dur="500"/>
                                        <p:tgtEl>
                                          <p:spTgt spid="80"/>
                                        </p:tgtEl>
                                      </p:cBhvr>
                                    </p:animEffect>
                                    <p:set>
                                      <p:cBhvr>
                                        <p:cTn id="76" dur="1" fill="hold">
                                          <p:stCondLst>
                                            <p:cond delay="499"/>
                                          </p:stCondLst>
                                        </p:cTn>
                                        <p:tgtEl>
                                          <p:spTgt spid="80"/>
                                        </p:tgtEl>
                                        <p:attrNameLst>
                                          <p:attrName>style.visibility</p:attrName>
                                        </p:attrNameLst>
                                      </p:cBhvr>
                                      <p:to>
                                        <p:strVal val="hidden"/>
                                      </p:to>
                                    </p:set>
                                  </p:childTnLst>
                                </p:cTn>
                              </p:par>
                              <p:par>
                                <p:cTn id="77" presetID="10" presetClass="exit" presetSubtype="0" fill="hold" grpId="1" nodeType="withEffect">
                                  <p:stCondLst>
                                    <p:cond delay="0"/>
                                  </p:stCondLst>
                                  <p:childTnLst>
                                    <p:animEffect transition="out" filter="fade">
                                      <p:cBhvr>
                                        <p:cTn id="78" dur="500"/>
                                        <p:tgtEl>
                                          <p:spTgt spid="81"/>
                                        </p:tgtEl>
                                      </p:cBhvr>
                                    </p:animEffect>
                                    <p:set>
                                      <p:cBhvr>
                                        <p:cTn id="79" dur="1" fill="hold">
                                          <p:stCondLst>
                                            <p:cond delay="499"/>
                                          </p:stCondLst>
                                        </p:cTn>
                                        <p:tgtEl>
                                          <p:spTgt spid="81"/>
                                        </p:tgtEl>
                                        <p:attrNameLst>
                                          <p:attrName>style.visibility</p:attrName>
                                        </p:attrNameLst>
                                      </p:cBhvr>
                                      <p:to>
                                        <p:strVal val="hidden"/>
                                      </p:to>
                                    </p:set>
                                  </p:childTnLst>
                                </p:cTn>
                              </p:par>
                              <p:par>
                                <p:cTn id="80" presetID="10" presetClass="entr" presetSubtype="0" fill="hold" nodeType="withEffect">
                                  <p:stCondLst>
                                    <p:cond delay="0"/>
                                  </p:stCondLst>
                                  <p:childTnLst>
                                    <p:set>
                                      <p:cBhvr>
                                        <p:cTn id="81" dur="1" fill="hold">
                                          <p:stCondLst>
                                            <p:cond delay="0"/>
                                          </p:stCondLst>
                                        </p:cTn>
                                        <p:tgtEl>
                                          <p:spTgt spid="98312"/>
                                        </p:tgtEl>
                                        <p:attrNameLst>
                                          <p:attrName>style.visibility</p:attrName>
                                        </p:attrNameLst>
                                      </p:cBhvr>
                                      <p:to>
                                        <p:strVal val="visible"/>
                                      </p:to>
                                    </p:set>
                                    <p:animEffect transition="in" filter="fade">
                                      <p:cBhvr>
                                        <p:cTn id="82" dur="500"/>
                                        <p:tgtEl>
                                          <p:spTgt spid="98312"/>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92"/>
                                        </p:tgtEl>
                                        <p:attrNameLst>
                                          <p:attrName>style.visibility</p:attrName>
                                        </p:attrNameLst>
                                      </p:cBhvr>
                                      <p:to>
                                        <p:strVal val="visible"/>
                                      </p:to>
                                    </p:set>
                                    <p:animEffect transition="in" filter="fade">
                                      <p:cBhvr>
                                        <p:cTn id="85" dur="500"/>
                                        <p:tgtEl>
                                          <p:spTgt spid="92"/>
                                        </p:tgtEl>
                                      </p:cBhvr>
                                    </p:animEffect>
                                  </p:childTnLst>
                                </p:cTn>
                              </p:par>
                              <p:par>
                                <p:cTn id="86" presetID="10" presetClass="entr" presetSubtype="0" fill="hold" nodeType="withEffect">
                                  <p:stCondLst>
                                    <p:cond delay="0"/>
                                  </p:stCondLst>
                                  <p:childTnLst>
                                    <p:set>
                                      <p:cBhvr>
                                        <p:cTn id="87" dur="1" fill="hold">
                                          <p:stCondLst>
                                            <p:cond delay="0"/>
                                          </p:stCondLst>
                                        </p:cTn>
                                        <p:tgtEl>
                                          <p:spTgt spid="93"/>
                                        </p:tgtEl>
                                        <p:attrNameLst>
                                          <p:attrName>style.visibility</p:attrName>
                                        </p:attrNameLst>
                                      </p:cBhvr>
                                      <p:to>
                                        <p:strVal val="visible"/>
                                      </p:to>
                                    </p:set>
                                    <p:animEffect transition="in" filter="fade">
                                      <p:cBhvr>
                                        <p:cTn id="88" dur="500"/>
                                        <p:tgtEl>
                                          <p:spTgt spid="93"/>
                                        </p:tgtEl>
                                      </p:cBhvr>
                                    </p:animEffect>
                                  </p:childTnLst>
                                </p:cTn>
                              </p:par>
                              <p:par>
                                <p:cTn id="89" presetID="10" presetClass="entr" presetSubtype="0" fill="hold" nodeType="withEffect">
                                  <p:stCondLst>
                                    <p:cond delay="0"/>
                                  </p:stCondLst>
                                  <p:childTnLst>
                                    <p:set>
                                      <p:cBhvr>
                                        <p:cTn id="90" dur="1" fill="hold">
                                          <p:stCondLst>
                                            <p:cond delay="0"/>
                                          </p:stCondLst>
                                        </p:cTn>
                                        <p:tgtEl>
                                          <p:spTgt spid="94"/>
                                        </p:tgtEl>
                                        <p:attrNameLst>
                                          <p:attrName>style.visibility</p:attrName>
                                        </p:attrNameLst>
                                      </p:cBhvr>
                                      <p:to>
                                        <p:strVal val="visible"/>
                                      </p:to>
                                    </p:set>
                                    <p:animEffect transition="in" filter="fade">
                                      <p:cBhvr>
                                        <p:cTn id="91" dur="500"/>
                                        <p:tgtEl>
                                          <p:spTgt spid="9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95"/>
                                        </p:tgtEl>
                                        <p:attrNameLst>
                                          <p:attrName>style.visibility</p:attrName>
                                        </p:attrNameLst>
                                      </p:cBhvr>
                                      <p:to>
                                        <p:strVal val="visible"/>
                                      </p:to>
                                    </p:set>
                                    <p:animEffect transition="in" filter="fade">
                                      <p:cBhvr>
                                        <p:cTn id="94" dur="500"/>
                                        <p:tgtEl>
                                          <p:spTgt spid="9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96"/>
                                        </p:tgtEl>
                                        <p:attrNameLst>
                                          <p:attrName>style.visibility</p:attrName>
                                        </p:attrNameLst>
                                      </p:cBhvr>
                                      <p:to>
                                        <p:strVal val="visible"/>
                                      </p:to>
                                    </p:set>
                                    <p:animEffect transition="in" filter="fade">
                                      <p:cBhvr>
                                        <p:cTn id="97" dur="500"/>
                                        <p:tgtEl>
                                          <p:spTgt spid="96"/>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xit" presetSubtype="0" fill="hold" nodeType="clickEffect">
                                  <p:stCondLst>
                                    <p:cond delay="0"/>
                                  </p:stCondLst>
                                  <p:childTnLst>
                                    <p:animEffect transition="out" filter="fade">
                                      <p:cBhvr>
                                        <p:cTn id="101" dur="500"/>
                                        <p:tgtEl>
                                          <p:spTgt spid="98312"/>
                                        </p:tgtEl>
                                      </p:cBhvr>
                                    </p:animEffect>
                                    <p:set>
                                      <p:cBhvr>
                                        <p:cTn id="102" dur="1" fill="hold">
                                          <p:stCondLst>
                                            <p:cond delay="499"/>
                                          </p:stCondLst>
                                        </p:cTn>
                                        <p:tgtEl>
                                          <p:spTgt spid="98312"/>
                                        </p:tgtEl>
                                        <p:attrNameLst>
                                          <p:attrName>style.visibility</p:attrName>
                                        </p:attrNameLst>
                                      </p:cBhvr>
                                      <p:to>
                                        <p:strVal val="hidden"/>
                                      </p:to>
                                    </p:set>
                                  </p:childTnLst>
                                </p:cTn>
                              </p:par>
                              <p:par>
                                <p:cTn id="103" presetID="10" presetClass="exit" presetSubtype="0" fill="hold" grpId="1" nodeType="withEffect">
                                  <p:stCondLst>
                                    <p:cond delay="0"/>
                                  </p:stCondLst>
                                  <p:childTnLst>
                                    <p:animEffect transition="out" filter="fade">
                                      <p:cBhvr>
                                        <p:cTn id="104" dur="500"/>
                                        <p:tgtEl>
                                          <p:spTgt spid="92"/>
                                        </p:tgtEl>
                                      </p:cBhvr>
                                    </p:animEffect>
                                    <p:set>
                                      <p:cBhvr>
                                        <p:cTn id="105" dur="1" fill="hold">
                                          <p:stCondLst>
                                            <p:cond delay="499"/>
                                          </p:stCondLst>
                                        </p:cTn>
                                        <p:tgtEl>
                                          <p:spTgt spid="92"/>
                                        </p:tgtEl>
                                        <p:attrNameLst>
                                          <p:attrName>style.visibility</p:attrName>
                                        </p:attrNameLst>
                                      </p:cBhvr>
                                      <p:to>
                                        <p:strVal val="hidden"/>
                                      </p:to>
                                    </p:set>
                                  </p:childTnLst>
                                </p:cTn>
                              </p:par>
                              <p:par>
                                <p:cTn id="106" presetID="10" presetClass="exit" presetSubtype="0" fill="hold" nodeType="withEffect">
                                  <p:stCondLst>
                                    <p:cond delay="0"/>
                                  </p:stCondLst>
                                  <p:childTnLst>
                                    <p:animEffect transition="out" filter="fade">
                                      <p:cBhvr>
                                        <p:cTn id="107" dur="500"/>
                                        <p:tgtEl>
                                          <p:spTgt spid="93"/>
                                        </p:tgtEl>
                                      </p:cBhvr>
                                    </p:animEffect>
                                    <p:set>
                                      <p:cBhvr>
                                        <p:cTn id="108" dur="1" fill="hold">
                                          <p:stCondLst>
                                            <p:cond delay="499"/>
                                          </p:stCondLst>
                                        </p:cTn>
                                        <p:tgtEl>
                                          <p:spTgt spid="93"/>
                                        </p:tgtEl>
                                        <p:attrNameLst>
                                          <p:attrName>style.visibility</p:attrName>
                                        </p:attrNameLst>
                                      </p:cBhvr>
                                      <p:to>
                                        <p:strVal val="hidden"/>
                                      </p:to>
                                    </p:set>
                                  </p:childTnLst>
                                </p:cTn>
                              </p:par>
                              <p:par>
                                <p:cTn id="109" presetID="10" presetClass="exit" presetSubtype="0" fill="hold" nodeType="withEffect">
                                  <p:stCondLst>
                                    <p:cond delay="0"/>
                                  </p:stCondLst>
                                  <p:childTnLst>
                                    <p:animEffect transition="out" filter="fade">
                                      <p:cBhvr>
                                        <p:cTn id="110" dur="500"/>
                                        <p:tgtEl>
                                          <p:spTgt spid="94"/>
                                        </p:tgtEl>
                                      </p:cBhvr>
                                    </p:animEffect>
                                    <p:set>
                                      <p:cBhvr>
                                        <p:cTn id="111" dur="1" fill="hold">
                                          <p:stCondLst>
                                            <p:cond delay="499"/>
                                          </p:stCondLst>
                                        </p:cTn>
                                        <p:tgtEl>
                                          <p:spTgt spid="94"/>
                                        </p:tgtEl>
                                        <p:attrNameLst>
                                          <p:attrName>style.visibility</p:attrName>
                                        </p:attrNameLst>
                                      </p:cBhvr>
                                      <p:to>
                                        <p:strVal val="hidden"/>
                                      </p:to>
                                    </p:set>
                                  </p:childTnLst>
                                </p:cTn>
                              </p:par>
                              <p:par>
                                <p:cTn id="112" presetID="10" presetClass="exit" presetSubtype="0" fill="hold" grpId="1" nodeType="withEffect">
                                  <p:stCondLst>
                                    <p:cond delay="0"/>
                                  </p:stCondLst>
                                  <p:childTnLst>
                                    <p:animEffect transition="out" filter="fade">
                                      <p:cBhvr>
                                        <p:cTn id="113" dur="500"/>
                                        <p:tgtEl>
                                          <p:spTgt spid="95"/>
                                        </p:tgtEl>
                                      </p:cBhvr>
                                    </p:animEffect>
                                    <p:set>
                                      <p:cBhvr>
                                        <p:cTn id="114" dur="1" fill="hold">
                                          <p:stCondLst>
                                            <p:cond delay="499"/>
                                          </p:stCondLst>
                                        </p:cTn>
                                        <p:tgtEl>
                                          <p:spTgt spid="95"/>
                                        </p:tgtEl>
                                        <p:attrNameLst>
                                          <p:attrName>style.visibility</p:attrName>
                                        </p:attrNameLst>
                                      </p:cBhvr>
                                      <p:to>
                                        <p:strVal val="hidden"/>
                                      </p:to>
                                    </p:set>
                                  </p:childTnLst>
                                </p:cTn>
                              </p:par>
                              <p:par>
                                <p:cTn id="115" presetID="10" presetClass="exit" presetSubtype="0" fill="hold" grpId="1" nodeType="withEffect">
                                  <p:stCondLst>
                                    <p:cond delay="0"/>
                                  </p:stCondLst>
                                  <p:childTnLst>
                                    <p:animEffect transition="out" filter="fade">
                                      <p:cBhvr>
                                        <p:cTn id="116" dur="500"/>
                                        <p:tgtEl>
                                          <p:spTgt spid="96"/>
                                        </p:tgtEl>
                                      </p:cBhvr>
                                    </p:animEffect>
                                    <p:set>
                                      <p:cBhvr>
                                        <p:cTn id="117" dur="1" fill="hold">
                                          <p:stCondLst>
                                            <p:cond delay="499"/>
                                          </p:stCondLst>
                                        </p:cTn>
                                        <p:tgtEl>
                                          <p:spTgt spid="96"/>
                                        </p:tgtEl>
                                        <p:attrNameLst>
                                          <p:attrName>style.visibility</p:attrName>
                                        </p:attrNameLst>
                                      </p:cBhvr>
                                      <p:to>
                                        <p:strVal val="hidden"/>
                                      </p:to>
                                    </p:set>
                                  </p:childTnLst>
                                </p:cTn>
                              </p:par>
                              <p:par>
                                <p:cTn id="118" presetID="10" presetClass="entr" presetSubtype="0" fill="hold" nodeType="withEffect">
                                  <p:stCondLst>
                                    <p:cond delay="0"/>
                                  </p:stCondLst>
                                  <p:childTnLst>
                                    <p:set>
                                      <p:cBhvr>
                                        <p:cTn id="119" dur="1" fill="hold">
                                          <p:stCondLst>
                                            <p:cond delay="0"/>
                                          </p:stCondLst>
                                        </p:cTn>
                                        <p:tgtEl>
                                          <p:spTgt spid="98313"/>
                                        </p:tgtEl>
                                        <p:attrNameLst>
                                          <p:attrName>style.visibility</p:attrName>
                                        </p:attrNameLst>
                                      </p:cBhvr>
                                      <p:to>
                                        <p:strVal val="visible"/>
                                      </p:to>
                                    </p:set>
                                    <p:animEffect transition="in" filter="fade">
                                      <p:cBhvr>
                                        <p:cTn id="120" dur="500"/>
                                        <p:tgtEl>
                                          <p:spTgt spid="98313"/>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97"/>
                                        </p:tgtEl>
                                        <p:attrNameLst>
                                          <p:attrName>style.visibility</p:attrName>
                                        </p:attrNameLst>
                                      </p:cBhvr>
                                      <p:to>
                                        <p:strVal val="visible"/>
                                      </p:to>
                                    </p:set>
                                    <p:animEffect transition="in" filter="fade">
                                      <p:cBhvr>
                                        <p:cTn id="123" dur="500"/>
                                        <p:tgtEl>
                                          <p:spTgt spid="97"/>
                                        </p:tgtEl>
                                      </p:cBhvr>
                                    </p:animEffect>
                                  </p:childTnLst>
                                </p:cTn>
                              </p:par>
                              <p:par>
                                <p:cTn id="124" presetID="10" presetClass="entr" presetSubtype="0" fill="hold" nodeType="withEffect">
                                  <p:stCondLst>
                                    <p:cond delay="0"/>
                                  </p:stCondLst>
                                  <p:childTnLst>
                                    <p:set>
                                      <p:cBhvr>
                                        <p:cTn id="125" dur="1" fill="hold">
                                          <p:stCondLst>
                                            <p:cond delay="0"/>
                                          </p:stCondLst>
                                        </p:cTn>
                                        <p:tgtEl>
                                          <p:spTgt spid="98"/>
                                        </p:tgtEl>
                                        <p:attrNameLst>
                                          <p:attrName>style.visibility</p:attrName>
                                        </p:attrNameLst>
                                      </p:cBhvr>
                                      <p:to>
                                        <p:strVal val="visible"/>
                                      </p:to>
                                    </p:set>
                                    <p:animEffect transition="in" filter="fade">
                                      <p:cBhvr>
                                        <p:cTn id="126" dur="500"/>
                                        <p:tgtEl>
                                          <p:spTgt spid="98"/>
                                        </p:tgtEl>
                                      </p:cBhvr>
                                    </p:animEffect>
                                  </p:childTnLst>
                                </p:cTn>
                              </p:par>
                              <p:par>
                                <p:cTn id="127" presetID="10" presetClass="entr" presetSubtype="0" fill="hold" nodeType="withEffect">
                                  <p:stCondLst>
                                    <p:cond delay="0"/>
                                  </p:stCondLst>
                                  <p:childTnLst>
                                    <p:set>
                                      <p:cBhvr>
                                        <p:cTn id="128" dur="1" fill="hold">
                                          <p:stCondLst>
                                            <p:cond delay="0"/>
                                          </p:stCondLst>
                                        </p:cTn>
                                        <p:tgtEl>
                                          <p:spTgt spid="99"/>
                                        </p:tgtEl>
                                        <p:attrNameLst>
                                          <p:attrName>style.visibility</p:attrName>
                                        </p:attrNameLst>
                                      </p:cBhvr>
                                      <p:to>
                                        <p:strVal val="visible"/>
                                      </p:to>
                                    </p:set>
                                    <p:animEffect transition="in" filter="fade">
                                      <p:cBhvr>
                                        <p:cTn id="129" dur="500"/>
                                        <p:tgtEl>
                                          <p:spTgt spid="99"/>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100"/>
                                        </p:tgtEl>
                                        <p:attrNameLst>
                                          <p:attrName>style.visibility</p:attrName>
                                        </p:attrNameLst>
                                      </p:cBhvr>
                                      <p:to>
                                        <p:strVal val="visible"/>
                                      </p:to>
                                    </p:set>
                                    <p:animEffect transition="in" filter="fade">
                                      <p:cBhvr>
                                        <p:cTn id="132" dur="500"/>
                                        <p:tgtEl>
                                          <p:spTgt spid="100"/>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101"/>
                                        </p:tgtEl>
                                        <p:attrNameLst>
                                          <p:attrName>style.visibility</p:attrName>
                                        </p:attrNameLst>
                                      </p:cBhvr>
                                      <p:to>
                                        <p:strVal val="visible"/>
                                      </p:to>
                                    </p:set>
                                    <p:animEffect transition="in" filter="fade">
                                      <p:cBhvr>
                                        <p:cTn id="135" dur="500"/>
                                        <p:tgtEl>
                                          <p:spTgt spid="101"/>
                                        </p:tgtEl>
                                      </p:cBhvr>
                                    </p:animEffect>
                                  </p:childTnLst>
                                </p:cTn>
                              </p:par>
                            </p:childTnLst>
                          </p:cTn>
                        </p:par>
                      </p:childTnLst>
                    </p:cTn>
                  </p:par>
                  <p:par>
                    <p:cTn id="136" fill="hold">
                      <p:stCondLst>
                        <p:cond delay="indefinite"/>
                      </p:stCondLst>
                      <p:childTnLst>
                        <p:par>
                          <p:cTn id="137" fill="hold">
                            <p:stCondLst>
                              <p:cond delay="0"/>
                            </p:stCondLst>
                            <p:childTnLst>
                              <p:par>
                                <p:cTn id="138" presetID="10" presetClass="exit" presetSubtype="0" fill="hold" nodeType="clickEffect">
                                  <p:stCondLst>
                                    <p:cond delay="0"/>
                                  </p:stCondLst>
                                  <p:childTnLst>
                                    <p:animEffect transition="out" filter="fade">
                                      <p:cBhvr>
                                        <p:cTn id="139" dur="500"/>
                                        <p:tgtEl>
                                          <p:spTgt spid="98313"/>
                                        </p:tgtEl>
                                      </p:cBhvr>
                                    </p:animEffect>
                                    <p:set>
                                      <p:cBhvr>
                                        <p:cTn id="140" dur="1" fill="hold">
                                          <p:stCondLst>
                                            <p:cond delay="499"/>
                                          </p:stCondLst>
                                        </p:cTn>
                                        <p:tgtEl>
                                          <p:spTgt spid="98313"/>
                                        </p:tgtEl>
                                        <p:attrNameLst>
                                          <p:attrName>style.visibility</p:attrName>
                                        </p:attrNameLst>
                                      </p:cBhvr>
                                      <p:to>
                                        <p:strVal val="hidden"/>
                                      </p:to>
                                    </p:set>
                                  </p:childTnLst>
                                </p:cTn>
                              </p:par>
                              <p:par>
                                <p:cTn id="141" presetID="10" presetClass="exit" presetSubtype="0" fill="hold" grpId="1" nodeType="withEffect">
                                  <p:stCondLst>
                                    <p:cond delay="0"/>
                                  </p:stCondLst>
                                  <p:childTnLst>
                                    <p:animEffect transition="out" filter="fade">
                                      <p:cBhvr>
                                        <p:cTn id="142" dur="500"/>
                                        <p:tgtEl>
                                          <p:spTgt spid="97"/>
                                        </p:tgtEl>
                                      </p:cBhvr>
                                    </p:animEffect>
                                    <p:set>
                                      <p:cBhvr>
                                        <p:cTn id="143" dur="1" fill="hold">
                                          <p:stCondLst>
                                            <p:cond delay="499"/>
                                          </p:stCondLst>
                                        </p:cTn>
                                        <p:tgtEl>
                                          <p:spTgt spid="97"/>
                                        </p:tgtEl>
                                        <p:attrNameLst>
                                          <p:attrName>style.visibility</p:attrName>
                                        </p:attrNameLst>
                                      </p:cBhvr>
                                      <p:to>
                                        <p:strVal val="hidden"/>
                                      </p:to>
                                    </p:set>
                                  </p:childTnLst>
                                </p:cTn>
                              </p:par>
                              <p:par>
                                <p:cTn id="144" presetID="10" presetClass="exit" presetSubtype="0" fill="hold" nodeType="withEffect">
                                  <p:stCondLst>
                                    <p:cond delay="0"/>
                                  </p:stCondLst>
                                  <p:childTnLst>
                                    <p:animEffect transition="out" filter="fade">
                                      <p:cBhvr>
                                        <p:cTn id="145" dur="500"/>
                                        <p:tgtEl>
                                          <p:spTgt spid="98"/>
                                        </p:tgtEl>
                                      </p:cBhvr>
                                    </p:animEffect>
                                    <p:set>
                                      <p:cBhvr>
                                        <p:cTn id="146" dur="1" fill="hold">
                                          <p:stCondLst>
                                            <p:cond delay="499"/>
                                          </p:stCondLst>
                                        </p:cTn>
                                        <p:tgtEl>
                                          <p:spTgt spid="98"/>
                                        </p:tgtEl>
                                        <p:attrNameLst>
                                          <p:attrName>style.visibility</p:attrName>
                                        </p:attrNameLst>
                                      </p:cBhvr>
                                      <p:to>
                                        <p:strVal val="hidden"/>
                                      </p:to>
                                    </p:set>
                                  </p:childTnLst>
                                </p:cTn>
                              </p:par>
                              <p:par>
                                <p:cTn id="147" presetID="10" presetClass="exit" presetSubtype="0" fill="hold" nodeType="withEffect">
                                  <p:stCondLst>
                                    <p:cond delay="0"/>
                                  </p:stCondLst>
                                  <p:childTnLst>
                                    <p:animEffect transition="out" filter="fade">
                                      <p:cBhvr>
                                        <p:cTn id="148" dur="500"/>
                                        <p:tgtEl>
                                          <p:spTgt spid="99"/>
                                        </p:tgtEl>
                                      </p:cBhvr>
                                    </p:animEffect>
                                    <p:set>
                                      <p:cBhvr>
                                        <p:cTn id="149" dur="1" fill="hold">
                                          <p:stCondLst>
                                            <p:cond delay="499"/>
                                          </p:stCondLst>
                                        </p:cTn>
                                        <p:tgtEl>
                                          <p:spTgt spid="99"/>
                                        </p:tgtEl>
                                        <p:attrNameLst>
                                          <p:attrName>style.visibility</p:attrName>
                                        </p:attrNameLst>
                                      </p:cBhvr>
                                      <p:to>
                                        <p:strVal val="hidden"/>
                                      </p:to>
                                    </p:set>
                                  </p:childTnLst>
                                </p:cTn>
                              </p:par>
                              <p:par>
                                <p:cTn id="150" presetID="10" presetClass="exit" presetSubtype="0" fill="hold" grpId="1" nodeType="withEffect">
                                  <p:stCondLst>
                                    <p:cond delay="0"/>
                                  </p:stCondLst>
                                  <p:childTnLst>
                                    <p:animEffect transition="out" filter="fade">
                                      <p:cBhvr>
                                        <p:cTn id="151" dur="500"/>
                                        <p:tgtEl>
                                          <p:spTgt spid="100"/>
                                        </p:tgtEl>
                                      </p:cBhvr>
                                    </p:animEffect>
                                    <p:set>
                                      <p:cBhvr>
                                        <p:cTn id="152" dur="1" fill="hold">
                                          <p:stCondLst>
                                            <p:cond delay="499"/>
                                          </p:stCondLst>
                                        </p:cTn>
                                        <p:tgtEl>
                                          <p:spTgt spid="100"/>
                                        </p:tgtEl>
                                        <p:attrNameLst>
                                          <p:attrName>style.visibility</p:attrName>
                                        </p:attrNameLst>
                                      </p:cBhvr>
                                      <p:to>
                                        <p:strVal val="hidden"/>
                                      </p:to>
                                    </p:set>
                                  </p:childTnLst>
                                </p:cTn>
                              </p:par>
                              <p:par>
                                <p:cTn id="153" presetID="10" presetClass="exit" presetSubtype="0" fill="hold" grpId="1" nodeType="withEffect">
                                  <p:stCondLst>
                                    <p:cond delay="0"/>
                                  </p:stCondLst>
                                  <p:childTnLst>
                                    <p:animEffect transition="out" filter="fade">
                                      <p:cBhvr>
                                        <p:cTn id="154" dur="500"/>
                                        <p:tgtEl>
                                          <p:spTgt spid="101"/>
                                        </p:tgtEl>
                                      </p:cBhvr>
                                    </p:animEffect>
                                    <p:set>
                                      <p:cBhvr>
                                        <p:cTn id="155" dur="1" fill="hold">
                                          <p:stCondLst>
                                            <p:cond delay="499"/>
                                          </p:stCondLst>
                                        </p:cTn>
                                        <p:tgtEl>
                                          <p:spTgt spid="101"/>
                                        </p:tgtEl>
                                        <p:attrNameLst>
                                          <p:attrName>style.visibility</p:attrName>
                                        </p:attrNameLst>
                                      </p:cBhvr>
                                      <p:to>
                                        <p:strVal val="hidden"/>
                                      </p:to>
                                    </p:set>
                                  </p:childTnLst>
                                </p:cTn>
                              </p:par>
                              <p:par>
                                <p:cTn id="156" presetID="0" presetClass="path" presetSubtype="0" accel="50000" decel="50000" fill="hold" nodeType="withEffect">
                                  <p:stCondLst>
                                    <p:cond delay="0"/>
                                  </p:stCondLst>
                                  <p:childTnLst>
                                    <p:animMotion origin="layout" path="M -8.67362E-19 4.44444E-6 L -0.00209 -0.21945 " pathEditMode="relative" ptsTypes="AA">
                                      <p:cBhvr>
                                        <p:cTn id="157" dur="2000" fill="hold"/>
                                        <p:tgtEl>
                                          <p:spTgt spid="98309"/>
                                        </p:tgtEl>
                                        <p:attrNameLst>
                                          <p:attrName>ppt_x</p:attrName>
                                          <p:attrName>ppt_y</p:attrName>
                                        </p:attrNameLst>
                                      </p:cBhvr>
                                    </p:animMotion>
                                  </p:childTnLst>
                                </p:cTn>
                              </p:par>
                            </p:childTnLst>
                          </p:cTn>
                        </p:par>
                        <p:par>
                          <p:cTn id="158" fill="hold">
                            <p:stCondLst>
                              <p:cond delay="2000"/>
                            </p:stCondLst>
                            <p:childTnLst>
                              <p:par>
                                <p:cTn id="159" presetID="10" presetClass="entr" presetSubtype="0" fill="hold" nodeType="afterEffect">
                                  <p:stCondLst>
                                    <p:cond delay="0"/>
                                  </p:stCondLst>
                                  <p:childTnLst>
                                    <p:set>
                                      <p:cBhvr>
                                        <p:cTn id="160" dur="1" fill="hold">
                                          <p:stCondLst>
                                            <p:cond delay="0"/>
                                          </p:stCondLst>
                                        </p:cTn>
                                        <p:tgtEl>
                                          <p:spTgt spid="3">
                                            <p:txEl>
                                              <p:pRg st="0" end="0"/>
                                            </p:txEl>
                                          </p:spTgt>
                                        </p:tgtEl>
                                        <p:attrNameLst>
                                          <p:attrName>style.visibility</p:attrName>
                                        </p:attrNameLst>
                                      </p:cBhvr>
                                      <p:to>
                                        <p:strVal val="visible"/>
                                      </p:to>
                                    </p:set>
                                    <p:animEffect transition="in" filter="fade">
                                      <p:cBhvr>
                                        <p:cTn id="161" dur="500"/>
                                        <p:tgtEl>
                                          <p:spTgt spid="3">
                                            <p:txEl>
                                              <p:pRg st="0" end="0"/>
                                            </p:txEl>
                                          </p:spTgt>
                                        </p:tgtEl>
                                      </p:cBhvr>
                                    </p:animEffect>
                                  </p:childTnLst>
                                </p:cTn>
                              </p:par>
                              <p:par>
                                <p:cTn id="162" presetID="10" presetClass="entr" presetSubtype="0" fill="hold" nodeType="withEffect">
                                  <p:stCondLst>
                                    <p:cond delay="0"/>
                                  </p:stCondLst>
                                  <p:childTnLst>
                                    <p:set>
                                      <p:cBhvr>
                                        <p:cTn id="163" dur="1" fill="hold">
                                          <p:stCondLst>
                                            <p:cond delay="0"/>
                                          </p:stCondLst>
                                        </p:cTn>
                                        <p:tgtEl>
                                          <p:spTgt spid="102"/>
                                        </p:tgtEl>
                                        <p:attrNameLst>
                                          <p:attrName>style.visibility</p:attrName>
                                        </p:attrNameLst>
                                      </p:cBhvr>
                                      <p:to>
                                        <p:strVal val="visible"/>
                                      </p:to>
                                    </p:set>
                                    <p:animEffect transition="in" filter="fade">
                                      <p:cBhvr>
                                        <p:cTn id="164" dur="500"/>
                                        <p:tgtEl>
                                          <p:spTgt spid="102"/>
                                        </p:tgtEl>
                                      </p:cBhvr>
                                    </p:animEffect>
                                  </p:childTnLst>
                                </p:cTn>
                              </p:par>
                            </p:childTnLst>
                          </p:cTn>
                        </p:par>
                      </p:childTnLst>
                    </p:cTn>
                  </p:par>
                  <p:par>
                    <p:cTn id="165" fill="hold">
                      <p:stCondLst>
                        <p:cond delay="indefinite"/>
                      </p:stCondLst>
                      <p:childTnLst>
                        <p:par>
                          <p:cTn id="166" fill="hold">
                            <p:stCondLst>
                              <p:cond delay="0"/>
                            </p:stCondLst>
                            <p:childTnLst>
                              <p:par>
                                <p:cTn id="167" presetID="10" presetClass="entr" presetSubtype="0" fill="hold" nodeType="clickEffect">
                                  <p:stCondLst>
                                    <p:cond delay="0"/>
                                  </p:stCondLst>
                                  <p:childTnLst>
                                    <p:set>
                                      <p:cBhvr>
                                        <p:cTn id="168" dur="1" fill="hold">
                                          <p:stCondLst>
                                            <p:cond delay="0"/>
                                          </p:stCondLst>
                                        </p:cTn>
                                        <p:tgtEl>
                                          <p:spTgt spid="3">
                                            <p:txEl>
                                              <p:pRg st="1" end="1"/>
                                            </p:txEl>
                                          </p:spTgt>
                                        </p:tgtEl>
                                        <p:attrNameLst>
                                          <p:attrName>style.visibility</p:attrName>
                                        </p:attrNameLst>
                                      </p:cBhvr>
                                      <p:to>
                                        <p:strVal val="visible"/>
                                      </p:to>
                                    </p:set>
                                    <p:animEffect transition="in" filter="fade">
                                      <p:cBhvr>
                                        <p:cTn id="169" dur="500"/>
                                        <p:tgtEl>
                                          <p:spTgt spid="3">
                                            <p:txEl>
                                              <p:pRg st="1" end="1"/>
                                            </p:txEl>
                                          </p:spTgt>
                                        </p:tgtEl>
                                      </p:cBhvr>
                                    </p:animEffect>
                                  </p:childTnLst>
                                </p:cTn>
                              </p:par>
                              <p:par>
                                <p:cTn id="170" presetID="10" presetClass="entr" presetSubtype="0" fill="hold" nodeType="withEffect">
                                  <p:stCondLst>
                                    <p:cond delay="0"/>
                                  </p:stCondLst>
                                  <p:childTnLst>
                                    <p:set>
                                      <p:cBhvr>
                                        <p:cTn id="171" dur="1" fill="hold">
                                          <p:stCondLst>
                                            <p:cond delay="0"/>
                                          </p:stCondLst>
                                        </p:cTn>
                                        <p:tgtEl>
                                          <p:spTgt spid="127"/>
                                        </p:tgtEl>
                                        <p:attrNameLst>
                                          <p:attrName>style.visibility</p:attrName>
                                        </p:attrNameLst>
                                      </p:cBhvr>
                                      <p:to>
                                        <p:strVal val="visible"/>
                                      </p:to>
                                    </p:set>
                                    <p:animEffect transition="in" filter="fade">
                                      <p:cBhvr>
                                        <p:cTn id="172" dur="500"/>
                                        <p:tgtEl>
                                          <p:spTgt spid="127"/>
                                        </p:tgtEl>
                                      </p:cBhvr>
                                    </p:animEffect>
                                  </p:childTnLst>
                                </p:cTn>
                              </p:par>
                              <p:par>
                                <p:cTn id="173" presetID="10" presetClass="entr" presetSubtype="0" fill="hold" nodeType="withEffect">
                                  <p:stCondLst>
                                    <p:cond delay="0"/>
                                  </p:stCondLst>
                                  <p:childTnLst>
                                    <p:set>
                                      <p:cBhvr>
                                        <p:cTn id="174" dur="1" fill="hold">
                                          <p:stCondLst>
                                            <p:cond delay="0"/>
                                          </p:stCondLst>
                                        </p:cTn>
                                        <p:tgtEl>
                                          <p:spTgt spid="131"/>
                                        </p:tgtEl>
                                        <p:attrNameLst>
                                          <p:attrName>style.visibility</p:attrName>
                                        </p:attrNameLst>
                                      </p:cBhvr>
                                      <p:to>
                                        <p:strVal val="visible"/>
                                      </p:to>
                                    </p:set>
                                    <p:animEffect transition="in" filter="fade">
                                      <p:cBhvr>
                                        <p:cTn id="175" dur="500"/>
                                        <p:tgtEl>
                                          <p:spTgt spid="131"/>
                                        </p:tgtEl>
                                      </p:cBhvr>
                                    </p:animEffect>
                                  </p:childTnLst>
                                </p:cTn>
                              </p:par>
                              <p:par>
                                <p:cTn id="176" presetID="10" presetClass="entr" presetSubtype="0" fill="hold" nodeType="withEffect">
                                  <p:stCondLst>
                                    <p:cond delay="0"/>
                                  </p:stCondLst>
                                  <p:childTnLst>
                                    <p:set>
                                      <p:cBhvr>
                                        <p:cTn id="177" dur="1" fill="hold">
                                          <p:stCondLst>
                                            <p:cond delay="0"/>
                                          </p:stCondLst>
                                        </p:cTn>
                                        <p:tgtEl>
                                          <p:spTgt spid="135"/>
                                        </p:tgtEl>
                                        <p:attrNameLst>
                                          <p:attrName>style.visibility</p:attrName>
                                        </p:attrNameLst>
                                      </p:cBhvr>
                                      <p:to>
                                        <p:strVal val="visible"/>
                                      </p:to>
                                    </p:set>
                                    <p:animEffect transition="in" filter="fade">
                                      <p:cBhvr>
                                        <p:cTn id="178" dur="500"/>
                                        <p:tgtEl>
                                          <p:spTgt spid="135"/>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nodeType="clickEffect">
                                  <p:stCondLst>
                                    <p:cond delay="0"/>
                                  </p:stCondLst>
                                  <p:childTnLst>
                                    <p:set>
                                      <p:cBhvr>
                                        <p:cTn id="182" dur="1" fill="hold">
                                          <p:stCondLst>
                                            <p:cond delay="0"/>
                                          </p:stCondLst>
                                        </p:cTn>
                                        <p:tgtEl>
                                          <p:spTgt spid="3">
                                            <p:txEl>
                                              <p:pRg st="2" end="2"/>
                                            </p:txEl>
                                          </p:spTgt>
                                        </p:tgtEl>
                                        <p:attrNameLst>
                                          <p:attrName>style.visibility</p:attrName>
                                        </p:attrNameLst>
                                      </p:cBhvr>
                                      <p:to>
                                        <p:strVal val="visible"/>
                                      </p:to>
                                    </p:set>
                                    <p:animEffect transition="in" filter="fade">
                                      <p:cBhvr>
                                        <p:cTn id="183" dur="500"/>
                                        <p:tgtEl>
                                          <p:spTgt spid="3">
                                            <p:txEl>
                                              <p:pRg st="2" end="2"/>
                                            </p:txEl>
                                          </p:spTgt>
                                        </p:tgtEl>
                                      </p:cBhvr>
                                    </p:animEffect>
                                  </p:childTnLst>
                                </p:cTn>
                              </p:par>
                              <p:par>
                                <p:cTn id="184" presetID="10" presetClass="exit" presetSubtype="0" fill="hold" nodeType="withEffect">
                                  <p:stCondLst>
                                    <p:cond delay="0"/>
                                  </p:stCondLst>
                                  <p:childTnLst>
                                    <p:animEffect transition="out" filter="fade">
                                      <p:cBhvr>
                                        <p:cTn id="185" dur="500"/>
                                        <p:tgtEl>
                                          <p:spTgt spid="102"/>
                                        </p:tgtEl>
                                      </p:cBhvr>
                                    </p:animEffect>
                                    <p:set>
                                      <p:cBhvr>
                                        <p:cTn id="186" dur="1" fill="hold">
                                          <p:stCondLst>
                                            <p:cond delay="499"/>
                                          </p:stCondLst>
                                        </p:cTn>
                                        <p:tgtEl>
                                          <p:spTgt spid="102"/>
                                        </p:tgtEl>
                                        <p:attrNameLst>
                                          <p:attrName>style.visibility</p:attrName>
                                        </p:attrNameLst>
                                      </p:cBhvr>
                                      <p:to>
                                        <p:strVal val="hidden"/>
                                      </p:to>
                                    </p:set>
                                  </p:childTnLst>
                                </p:cTn>
                              </p:par>
                              <p:par>
                                <p:cTn id="187" presetID="10" presetClass="exit" presetSubtype="0" fill="hold" nodeType="withEffect">
                                  <p:stCondLst>
                                    <p:cond delay="0"/>
                                  </p:stCondLst>
                                  <p:childTnLst>
                                    <p:animEffect transition="out" filter="fade">
                                      <p:cBhvr>
                                        <p:cTn id="188" dur="500"/>
                                        <p:tgtEl>
                                          <p:spTgt spid="127"/>
                                        </p:tgtEl>
                                      </p:cBhvr>
                                    </p:animEffect>
                                    <p:set>
                                      <p:cBhvr>
                                        <p:cTn id="189" dur="1" fill="hold">
                                          <p:stCondLst>
                                            <p:cond delay="499"/>
                                          </p:stCondLst>
                                        </p:cTn>
                                        <p:tgtEl>
                                          <p:spTgt spid="127"/>
                                        </p:tgtEl>
                                        <p:attrNameLst>
                                          <p:attrName>style.visibility</p:attrName>
                                        </p:attrNameLst>
                                      </p:cBhvr>
                                      <p:to>
                                        <p:strVal val="hidden"/>
                                      </p:to>
                                    </p:set>
                                  </p:childTnLst>
                                </p:cTn>
                              </p:par>
                              <p:par>
                                <p:cTn id="190" presetID="10" presetClass="exit" presetSubtype="0" fill="hold" nodeType="withEffect">
                                  <p:stCondLst>
                                    <p:cond delay="0"/>
                                  </p:stCondLst>
                                  <p:childTnLst>
                                    <p:animEffect transition="out" filter="fade">
                                      <p:cBhvr>
                                        <p:cTn id="191" dur="500"/>
                                        <p:tgtEl>
                                          <p:spTgt spid="131"/>
                                        </p:tgtEl>
                                      </p:cBhvr>
                                    </p:animEffect>
                                    <p:set>
                                      <p:cBhvr>
                                        <p:cTn id="192" dur="1" fill="hold">
                                          <p:stCondLst>
                                            <p:cond delay="499"/>
                                          </p:stCondLst>
                                        </p:cTn>
                                        <p:tgtEl>
                                          <p:spTgt spid="131"/>
                                        </p:tgtEl>
                                        <p:attrNameLst>
                                          <p:attrName>style.visibility</p:attrName>
                                        </p:attrNameLst>
                                      </p:cBhvr>
                                      <p:to>
                                        <p:strVal val="hidden"/>
                                      </p:to>
                                    </p:set>
                                  </p:childTnLst>
                                </p:cTn>
                              </p:par>
                              <p:par>
                                <p:cTn id="193" presetID="10" presetClass="exit" presetSubtype="0" fill="hold" nodeType="withEffect">
                                  <p:stCondLst>
                                    <p:cond delay="0"/>
                                  </p:stCondLst>
                                  <p:childTnLst>
                                    <p:animEffect transition="out" filter="fade">
                                      <p:cBhvr>
                                        <p:cTn id="194" dur="500"/>
                                        <p:tgtEl>
                                          <p:spTgt spid="135"/>
                                        </p:tgtEl>
                                      </p:cBhvr>
                                    </p:animEffect>
                                    <p:set>
                                      <p:cBhvr>
                                        <p:cTn id="195" dur="1" fill="hold">
                                          <p:stCondLst>
                                            <p:cond delay="499"/>
                                          </p:stCondLst>
                                        </p:cTn>
                                        <p:tgtEl>
                                          <p:spTgt spid="135"/>
                                        </p:tgtEl>
                                        <p:attrNameLst>
                                          <p:attrName>style.visibility</p:attrName>
                                        </p:attrNameLst>
                                      </p:cBhvr>
                                      <p:to>
                                        <p:strVal val="hidden"/>
                                      </p:to>
                                    </p:set>
                                  </p:childTnLst>
                                </p:cTn>
                              </p:par>
                            </p:childTnLst>
                          </p:cTn>
                        </p:par>
                      </p:childTnLst>
                    </p:cTn>
                  </p:par>
                  <p:par>
                    <p:cTn id="196" fill="hold">
                      <p:stCondLst>
                        <p:cond delay="indefinite"/>
                      </p:stCondLst>
                      <p:childTnLst>
                        <p:par>
                          <p:cTn id="197" fill="hold">
                            <p:stCondLst>
                              <p:cond delay="0"/>
                            </p:stCondLst>
                            <p:childTnLst>
                              <p:par>
                                <p:cTn id="198" presetID="10" presetClass="entr" presetSubtype="0" fill="hold" nodeType="clickEffect">
                                  <p:stCondLst>
                                    <p:cond delay="0"/>
                                  </p:stCondLst>
                                  <p:childTnLst>
                                    <p:set>
                                      <p:cBhvr>
                                        <p:cTn id="199" dur="1" fill="hold">
                                          <p:stCondLst>
                                            <p:cond delay="0"/>
                                          </p:stCondLst>
                                        </p:cTn>
                                        <p:tgtEl>
                                          <p:spTgt spid="122">
                                            <p:txEl>
                                              <p:pRg st="0" end="0"/>
                                            </p:txEl>
                                          </p:spTgt>
                                        </p:tgtEl>
                                        <p:attrNameLst>
                                          <p:attrName>style.visibility</p:attrName>
                                        </p:attrNameLst>
                                      </p:cBhvr>
                                      <p:to>
                                        <p:strVal val="visible"/>
                                      </p:to>
                                    </p:set>
                                    <p:animEffect transition="in" filter="fade">
                                      <p:cBhvr>
                                        <p:cTn id="200" dur="500"/>
                                        <p:tgtEl>
                                          <p:spTgt spid="122">
                                            <p:txEl>
                                              <p:pRg st="0" end="0"/>
                                            </p:txEl>
                                          </p:spTgt>
                                        </p:tgtEl>
                                      </p:cBhvr>
                                    </p:animEffect>
                                  </p:childTnLst>
                                </p:cTn>
                              </p:par>
                              <p:par>
                                <p:cTn id="201" presetID="1" presetClass="entr" presetSubtype="0" fill="hold" nodeType="withEffect">
                                  <p:stCondLst>
                                    <p:cond delay="0"/>
                                  </p:stCondLst>
                                  <p:childTnLst>
                                    <p:set>
                                      <p:cBhvr>
                                        <p:cTn id="202" dur="1" fill="hold">
                                          <p:stCondLst>
                                            <p:cond delay="0"/>
                                          </p:stCondLst>
                                        </p:cTn>
                                        <p:tgtEl>
                                          <p:spTgt spid="139"/>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nodeType="clickEffect">
                                  <p:stCondLst>
                                    <p:cond delay="0"/>
                                  </p:stCondLst>
                                  <p:childTnLst>
                                    <p:set>
                                      <p:cBhvr>
                                        <p:cTn id="206" dur="1" fill="hold">
                                          <p:stCondLst>
                                            <p:cond delay="0"/>
                                          </p:stCondLst>
                                        </p:cTn>
                                        <p:tgtEl>
                                          <p:spTgt spid="122">
                                            <p:txEl>
                                              <p:pRg st="1" end="1"/>
                                            </p:txEl>
                                          </p:spTgt>
                                        </p:tgtEl>
                                        <p:attrNameLst>
                                          <p:attrName>style.visibility</p:attrName>
                                        </p:attrNameLst>
                                      </p:cBhvr>
                                      <p:to>
                                        <p:strVal val="visible"/>
                                      </p:to>
                                    </p:set>
                                    <p:animEffect transition="in" filter="fade">
                                      <p:cBhvr>
                                        <p:cTn id="207" dur="500"/>
                                        <p:tgtEl>
                                          <p:spTgt spid="122">
                                            <p:txEl>
                                              <p:pRg st="1" end="1"/>
                                            </p:txEl>
                                          </p:spTgt>
                                        </p:tgtEl>
                                      </p:cBhvr>
                                    </p:animEffect>
                                  </p:childTnLst>
                                </p:cTn>
                              </p:par>
                              <p:par>
                                <p:cTn id="208" presetID="10" presetClass="entr" presetSubtype="0" fill="hold" nodeType="withEffect">
                                  <p:stCondLst>
                                    <p:cond delay="0"/>
                                  </p:stCondLst>
                                  <p:childTnLst>
                                    <p:set>
                                      <p:cBhvr>
                                        <p:cTn id="209" dur="1" fill="hold">
                                          <p:stCondLst>
                                            <p:cond delay="0"/>
                                          </p:stCondLst>
                                        </p:cTn>
                                        <p:tgtEl>
                                          <p:spTgt spid="122">
                                            <p:txEl>
                                              <p:pRg st="2" end="2"/>
                                            </p:txEl>
                                          </p:spTgt>
                                        </p:tgtEl>
                                        <p:attrNameLst>
                                          <p:attrName>style.visibility</p:attrName>
                                        </p:attrNameLst>
                                      </p:cBhvr>
                                      <p:to>
                                        <p:strVal val="visible"/>
                                      </p:to>
                                    </p:set>
                                    <p:animEffect transition="in" filter="fade">
                                      <p:cBhvr>
                                        <p:cTn id="210" dur="500"/>
                                        <p:tgtEl>
                                          <p:spTgt spid="12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2" grpId="1" animBg="1"/>
      <p:bldP spid="75" grpId="0" animBg="1"/>
      <p:bldP spid="75" grpId="1" animBg="1"/>
      <p:bldP spid="76" grpId="0" animBg="1"/>
      <p:bldP spid="76" grpId="1" animBg="1"/>
      <p:bldP spid="77" grpId="0" animBg="1"/>
      <p:bldP spid="77" grpId="1" animBg="1"/>
      <p:bldP spid="80" grpId="0" animBg="1"/>
      <p:bldP spid="80" grpId="1" animBg="1"/>
      <p:bldP spid="81" grpId="0" animBg="1"/>
      <p:bldP spid="81" grpId="1" animBg="1"/>
      <p:bldP spid="92" grpId="0" animBg="1"/>
      <p:bldP spid="92" grpId="1" animBg="1"/>
      <p:bldP spid="95" grpId="0" animBg="1"/>
      <p:bldP spid="95" grpId="1" animBg="1"/>
      <p:bldP spid="96" grpId="0" animBg="1"/>
      <p:bldP spid="96" grpId="1" animBg="1"/>
      <p:bldP spid="97" grpId="0" animBg="1"/>
      <p:bldP spid="97" grpId="1" animBg="1"/>
      <p:bldP spid="100" grpId="0" animBg="1"/>
      <p:bldP spid="100" grpId="1" animBg="1"/>
      <p:bldP spid="101" grpId="0" animBg="1"/>
      <p:bldP spid="101"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6237" y="1930386"/>
            <a:ext cx="8391525" cy="324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Multiplying DAC (MDAC)</a:t>
            </a:r>
            <a:endParaRPr lang="en-US" dirty="0"/>
          </a:p>
        </p:txBody>
      </p:sp>
      <p:sp>
        <p:nvSpPr>
          <p:cNvPr id="6" name="Content Placeholder 5"/>
          <p:cNvSpPr>
            <a:spLocks noGrp="1"/>
          </p:cNvSpPr>
          <p:nvPr>
            <p:ph idx="1"/>
          </p:nvPr>
        </p:nvSpPr>
        <p:spPr>
          <a:xfrm>
            <a:off x="342900" y="3877364"/>
            <a:ext cx="4229099" cy="2155688"/>
          </a:xfrm>
        </p:spPr>
        <p:txBody>
          <a:bodyPr/>
          <a:lstStyle/>
          <a:p>
            <a:r>
              <a:rPr lang="en-US" dirty="0" smtClean="0"/>
              <a:t>Reference input and DAC output have swapped</a:t>
            </a:r>
            <a:endParaRPr lang="en-US" dirty="0"/>
          </a:p>
          <a:p>
            <a:r>
              <a:rPr lang="en-US" dirty="0" smtClean="0"/>
              <a:t>Reference input impedance is static</a:t>
            </a:r>
          </a:p>
          <a:p>
            <a:pPr lvl="1"/>
            <a:r>
              <a:rPr lang="en-US" dirty="0" smtClean="0"/>
              <a:t>Settling time has improved over R-2R DAC</a:t>
            </a:r>
          </a:p>
        </p:txBody>
      </p:sp>
      <p:sp>
        <p:nvSpPr>
          <p:cNvPr id="4" name="Slide Number Placeholder 3"/>
          <p:cNvSpPr>
            <a:spLocks noGrp="1"/>
          </p:cNvSpPr>
          <p:nvPr>
            <p:ph type="sldNum" sz="quarter" idx="10"/>
          </p:nvPr>
        </p:nvSpPr>
        <p:spPr/>
        <p:txBody>
          <a:bodyPr/>
          <a:lstStyle/>
          <a:p>
            <a:pPr>
              <a:defRPr/>
            </a:pPr>
            <a:fld id="{B38F8840-BCA5-45AE-9B8E-FB079CD4176E}" type="slidenum">
              <a:rPr lang="en-US" smtClean="0"/>
              <a:pPr>
                <a:defRPr/>
              </a:pPr>
              <a:t>6</a:t>
            </a:fld>
            <a:endParaRPr lang="en-US"/>
          </a:p>
        </p:txBody>
      </p:sp>
      <p:sp>
        <p:nvSpPr>
          <p:cNvPr id="14" name="Content Placeholder 5"/>
          <p:cNvSpPr txBox="1">
            <a:spLocks/>
          </p:cNvSpPr>
          <p:nvPr/>
        </p:nvSpPr>
        <p:spPr bwMode="auto">
          <a:xfrm>
            <a:off x="4530194" y="3877364"/>
            <a:ext cx="4229099" cy="2155688"/>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lvl1pPr marL="227013" indent="-227013" algn="l" rtl="0" eaLnBrk="0" fontAlgn="base" hangingPunct="0">
              <a:spcBef>
                <a:spcPts val="800"/>
              </a:spcBef>
              <a:spcAft>
                <a:spcPct val="0"/>
              </a:spcAft>
              <a:buChar char="•"/>
              <a:defRPr sz="2000">
                <a:solidFill>
                  <a:schemeClr val="tx1"/>
                </a:solidFill>
                <a:latin typeface="+mn-lt"/>
                <a:ea typeface="+mn-ea"/>
                <a:cs typeface="+mn-cs"/>
              </a:defRPr>
            </a:lvl1pPr>
            <a:lvl2pPr marL="574675" indent="-233363" algn="l" rtl="0" eaLnBrk="0" fontAlgn="base" hangingPunct="0">
              <a:spcBef>
                <a:spcPct val="20000"/>
              </a:spcBef>
              <a:spcAft>
                <a:spcPct val="0"/>
              </a:spcAft>
              <a:buChar char="–"/>
              <a:defRPr>
                <a:solidFill>
                  <a:schemeClr val="tx1"/>
                </a:solidFill>
                <a:latin typeface="+mn-lt"/>
              </a:defRPr>
            </a:lvl2pPr>
            <a:lvl3pPr marL="854075" indent="-165100" algn="l" rtl="0" eaLnBrk="0" fontAlgn="base" hangingPunct="0">
              <a:spcBef>
                <a:spcPct val="15000"/>
              </a:spcBef>
              <a:spcAft>
                <a:spcPct val="0"/>
              </a:spcAft>
              <a:buChar char="•"/>
              <a:defRPr sz="1800">
                <a:solidFill>
                  <a:schemeClr val="tx1"/>
                </a:solidFill>
                <a:latin typeface="+mn-lt"/>
              </a:defRPr>
            </a:lvl3pPr>
            <a:lvl4pPr marL="1201738" indent="-233363" algn="l" rtl="0" eaLnBrk="0" fontAlgn="base" hangingPunct="0">
              <a:spcBef>
                <a:spcPct val="5000"/>
              </a:spcBef>
              <a:spcAft>
                <a:spcPct val="0"/>
              </a:spcAft>
              <a:buChar char="–"/>
              <a:defRPr sz="1800">
                <a:solidFill>
                  <a:schemeClr val="tx1"/>
                </a:solidFill>
                <a:latin typeface="+mn-lt"/>
              </a:defRPr>
            </a:lvl4pPr>
            <a:lvl5pPr marL="1489075" indent="-173038" algn="l" rtl="0" eaLnBrk="0" fontAlgn="base" hangingPunct="0">
              <a:spcBef>
                <a:spcPct val="0"/>
              </a:spcBef>
              <a:spcAft>
                <a:spcPct val="0"/>
              </a:spcAft>
              <a:buChar char="»"/>
              <a:defRPr sz="1800">
                <a:solidFill>
                  <a:schemeClr val="tx1"/>
                </a:solidFill>
                <a:latin typeface="+mn-lt"/>
              </a:defRPr>
            </a:lvl5pPr>
            <a:lvl6pPr marL="1946275" indent="-173038" algn="l" rtl="0" fontAlgn="base">
              <a:spcBef>
                <a:spcPct val="0"/>
              </a:spcBef>
              <a:spcAft>
                <a:spcPct val="0"/>
              </a:spcAft>
              <a:buChar char="»"/>
              <a:defRPr sz="1600">
                <a:solidFill>
                  <a:schemeClr val="tx1"/>
                </a:solidFill>
                <a:latin typeface="+mn-lt"/>
              </a:defRPr>
            </a:lvl6pPr>
            <a:lvl7pPr marL="2403475" indent="-173038" algn="l" rtl="0" fontAlgn="base">
              <a:spcBef>
                <a:spcPct val="0"/>
              </a:spcBef>
              <a:spcAft>
                <a:spcPct val="0"/>
              </a:spcAft>
              <a:buChar char="»"/>
              <a:defRPr sz="1600">
                <a:solidFill>
                  <a:schemeClr val="tx1"/>
                </a:solidFill>
                <a:latin typeface="+mn-lt"/>
              </a:defRPr>
            </a:lvl7pPr>
            <a:lvl8pPr marL="2860675" indent="-173038" algn="l" rtl="0" fontAlgn="base">
              <a:spcBef>
                <a:spcPct val="0"/>
              </a:spcBef>
              <a:spcAft>
                <a:spcPct val="0"/>
              </a:spcAft>
              <a:buChar char="»"/>
              <a:defRPr sz="1600">
                <a:solidFill>
                  <a:schemeClr val="tx1"/>
                </a:solidFill>
                <a:latin typeface="+mn-lt"/>
              </a:defRPr>
            </a:lvl8pPr>
            <a:lvl9pPr marL="3317875" indent="-173038" algn="l" rtl="0" fontAlgn="base">
              <a:spcBef>
                <a:spcPct val="0"/>
              </a:spcBef>
              <a:spcAft>
                <a:spcPct val="0"/>
              </a:spcAft>
              <a:buChar char="»"/>
              <a:defRPr sz="1600">
                <a:solidFill>
                  <a:schemeClr val="tx1"/>
                </a:solidFill>
                <a:latin typeface="+mn-lt"/>
              </a:defRPr>
            </a:lvl9pPr>
          </a:lstStyle>
          <a:p>
            <a:r>
              <a:rPr lang="en-US" dirty="0" smtClean="0"/>
              <a:t>Output amplifier is not included on silicon</a:t>
            </a:r>
          </a:p>
          <a:p>
            <a:pPr lvl="1"/>
            <a:r>
              <a:rPr lang="en-US" dirty="0" smtClean="0"/>
              <a:t>External </a:t>
            </a:r>
            <a:r>
              <a:rPr lang="en-US" dirty="0" err="1" smtClean="0"/>
              <a:t>transimpedance</a:t>
            </a:r>
            <a:r>
              <a:rPr lang="en-US" dirty="0" smtClean="0"/>
              <a:t> stage is required to get a voltage output</a:t>
            </a:r>
          </a:p>
          <a:p>
            <a:pPr lvl="1"/>
            <a:r>
              <a:rPr lang="en-US" dirty="0" smtClean="0"/>
              <a:t>Switches move from GND and virtual GND – reduced glitch</a:t>
            </a:r>
          </a:p>
          <a:p>
            <a:pPr lvl="1"/>
            <a:endParaRPr lang="en-US" dirty="0" smtClean="0"/>
          </a:p>
        </p:txBody>
      </p:sp>
      <p:cxnSp>
        <p:nvCxnSpPr>
          <p:cNvPr id="15" name="Straight Arrow Connector 15"/>
          <p:cNvCxnSpPr>
            <a:cxnSpLocks noChangeShapeType="1"/>
          </p:cNvCxnSpPr>
          <p:nvPr/>
        </p:nvCxnSpPr>
        <p:spPr bwMode="auto">
          <a:xfrm flipH="1" flipV="1">
            <a:off x="711200" y="1291771"/>
            <a:ext cx="449943" cy="2585594"/>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cxnSp>
        <p:nvCxnSpPr>
          <p:cNvPr id="18" name="Straight Arrow Connector 15"/>
          <p:cNvCxnSpPr>
            <a:cxnSpLocks noChangeShapeType="1"/>
          </p:cNvCxnSpPr>
          <p:nvPr/>
        </p:nvCxnSpPr>
        <p:spPr bwMode="auto">
          <a:xfrm flipV="1">
            <a:off x="5667829" y="3367314"/>
            <a:ext cx="616857" cy="510050"/>
          </a:xfrm>
          <a:prstGeom prst="straightConnector1">
            <a:avLst/>
          </a:prstGeom>
          <a:ln>
            <a:headEnd/>
            <a:tailEnd type="arrow" w="med" len="med"/>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546230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5E-6 -5.72254E-6 L 0.00017 -0.19238 " pathEditMode="relative" ptsTypes="AA">
                                      <p:cBhvr>
                                        <p:cTn id="6" dur="2000" fill="hold"/>
                                        <p:tgtEl>
                                          <p:spTgt spid="20"/>
                                        </p:tgtEl>
                                        <p:attrNameLst>
                                          <p:attrName>ppt_x</p:attrName>
                                          <p:attrName>ppt_y</p:attrName>
                                        </p:attrNameLst>
                                      </p:cBhvr>
                                    </p:animMotion>
                                  </p:childTnLst>
                                </p:cTn>
                              </p:par>
                            </p:childTnLst>
                          </p:cTn>
                        </p:par>
                        <p:par>
                          <p:cTn id="7" fill="hold">
                            <p:stCondLst>
                              <p:cond delay="2000"/>
                            </p:stCondLst>
                            <p:childTnLst>
                              <p:par>
                                <p:cTn id="8" presetID="10" presetClass="entr" presetSubtype="0" fill="hold" nodeType="after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par>
                          <p:cTn id="11" fill="hold">
                            <p:stCondLst>
                              <p:cond delay="2500"/>
                            </p:stCondLst>
                            <p:childTnLst>
                              <p:par>
                                <p:cTn id="12" presetID="10" presetClass="entr" presetSubtype="0"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Effect transition="in" filter="fade">
                                      <p:cBhvr>
                                        <p:cTn id="19" dur="500"/>
                                        <p:tgtEl>
                                          <p:spTgt spid="6">
                                            <p:txEl>
                                              <p:pRg st="1" end="1"/>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fade">
                                      <p:cBhvr>
                                        <p:cTn id="27" dur="500"/>
                                        <p:tgtEl>
                                          <p:spTgt spid="14">
                                            <p:txEl>
                                              <p:pRg st="0" end="0"/>
                                            </p:txEl>
                                          </p:spTgt>
                                        </p:tgtEl>
                                      </p:cBhvr>
                                    </p:animEffect>
                                  </p:childTnLst>
                                </p:cTn>
                              </p:par>
                              <p:par>
                                <p:cTn id="28" presetID="10" presetClass="exit" presetSubtype="0" fill="hold" nodeType="withEffect">
                                  <p:stCondLst>
                                    <p:cond delay="0"/>
                                  </p:stCondLst>
                                  <p:childTnLst>
                                    <p:animEffect transition="out" filter="fade">
                                      <p:cBhvr>
                                        <p:cTn id="29" dur="500"/>
                                        <p:tgtEl>
                                          <p:spTgt spid="15"/>
                                        </p:tgtEl>
                                      </p:cBhvr>
                                    </p:animEffect>
                                    <p:set>
                                      <p:cBhvr>
                                        <p:cTn id="30" dur="1" fill="hold">
                                          <p:stCondLst>
                                            <p:cond delay="499"/>
                                          </p:stCondLst>
                                        </p:cTn>
                                        <p:tgtEl>
                                          <p:spTgt spid="15"/>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nodeType="withEffect">
                                  <p:stCondLst>
                                    <p:cond delay="0"/>
                                  </p:stCondLst>
                                  <p:childTnLst>
                                    <p:set>
                                      <p:cBhvr>
                                        <p:cTn id="35" dur="1" fill="hold">
                                          <p:stCondLst>
                                            <p:cond delay="0"/>
                                          </p:stCondLst>
                                        </p:cTn>
                                        <p:tgtEl>
                                          <p:spTgt spid="14">
                                            <p:txEl>
                                              <p:pRg st="1" end="1"/>
                                            </p:txEl>
                                          </p:spTgt>
                                        </p:tgtEl>
                                        <p:attrNameLst>
                                          <p:attrName>style.visibility</p:attrName>
                                        </p:attrNameLst>
                                      </p:cBhvr>
                                      <p:to>
                                        <p:strVal val="visible"/>
                                      </p:to>
                                    </p:set>
                                    <p:animEffect transition="in" filter="fade">
                                      <p:cBhvr>
                                        <p:cTn id="36" dur="500"/>
                                        <p:tgtEl>
                                          <p:spTgt spid="14">
                                            <p:txEl>
                                              <p:pRg st="1" end="1"/>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14">
                                            <p:txEl>
                                              <p:pRg st="2" end="2"/>
                                            </p:txEl>
                                          </p:spTgt>
                                        </p:tgtEl>
                                        <p:attrNameLst>
                                          <p:attrName>style.visibility</p:attrName>
                                        </p:attrNameLst>
                                      </p:cBhvr>
                                      <p:to>
                                        <p:strVal val="visible"/>
                                      </p:to>
                                    </p:set>
                                    <p:animEffect transition="in" filter="fade">
                                      <p:cBhvr>
                                        <p:cTn id="39" dur="500"/>
                                        <p:tgtEl>
                                          <p:spTgt spid="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67"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6237" y="1538770"/>
            <a:ext cx="8391525" cy="324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6268" name="Picture 1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6237" y="1538770"/>
            <a:ext cx="8391525" cy="324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MDAC I – V Conversion</a:t>
            </a:r>
            <a:endParaRPr lang="en-US" dirty="0"/>
          </a:p>
        </p:txBody>
      </p:sp>
      <p:graphicFrame>
        <p:nvGraphicFramePr>
          <p:cNvPr id="3075" name="Object 3"/>
          <p:cNvGraphicFramePr>
            <a:graphicFrameLocks noChangeAspect="1"/>
          </p:cNvGraphicFramePr>
          <p:nvPr>
            <p:extLst>
              <p:ext uri="{D42A27DB-BD31-4B8C-83A1-F6EECF244321}">
                <p14:modId xmlns:p14="http://schemas.microsoft.com/office/powerpoint/2010/main" val="406638018"/>
              </p:ext>
            </p:extLst>
          </p:nvPr>
        </p:nvGraphicFramePr>
        <p:xfrm>
          <a:off x="2562965" y="5310740"/>
          <a:ext cx="3765550" cy="833437"/>
        </p:xfrm>
        <a:graphic>
          <a:graphicData uri="http://schemas.openxmlformats.org/presentationml/2006/ole">
            <mc:AlternateContent xmlns:mc="http://schemas.openxmlformats.org/markup-compatibility/2006">
              <mc:Choice xmlns:v="urn:schemas-microsoft-com:vml" Requires="v">
                <p:oleObj spid="_x0000_s96280" name="Equation" r:id="rId6" imgW="1777680" imgH="393480" progId="Equation.3">
                  <p:embed/>
                </p:oleObj>
              </mc:Choice>
              <mc:Fallback>
                <p:oleObj name="Equation" r:id="rId6" imgW="1777680" imgH="393480" progId="Equation.3">
                  <p:embed/>
                  <p:pic>
                    <p:nvPicPr>
                      <p:cNvPr id="0"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62965" y="5310740"/>
                        <a:ext cx="3765550" cy="8334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9" name="Straight Arrow Connector 15"/>
          <p:cNvCxnSpPr>
            <a:cxnSpLocks noChangeShapeType="1"/>
          </p:cNvCxnSpPr>
          <p:nvPr/>
        </p:nvCxnSpPr>
        <p:spPr bwMode="auto">
          <a:xfrm>
            <a:off x="1160313" y="1873373"/>
            <a:ext cx="485776" cy="1"/>
          </a:xfrm>
          <a:prstGeom prst="straightConnector1">
            <a:avLst/>
          </a:prstGeom>
          <a:ln>
            <a:headEnd/>
            <a:tailEnd type="arrow" w="med" len="med"/>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045718" y="1538770"/>
            <a:ext cx="714966" cy="338554"/>
          </a:xfrm>
          <a:prstGeom prst="rect">
            <a:avLst/>
          </a:prstGeom>
          <a:noFill/>
        </p:spPr>
        <p:txBody>
          <a:bodyPr wrap="square" rtlCol="0">
            <a:spAutoFit/>
          </a:bodyPr>
          <a:lstStyle/>
          <a:p>
            <a:r>
              <a:rPr lang="en-US" sz="1600" dirty="0" smtClean="0">
                <a:solidFill>
                  <a:schemeClr val="tx2"/>
                </a:solidFill>
              </a:rPr>
              <a:t>5mA</a:t>
            </a:r>
            <a:endParaRPr lang="en-US" dirty="0">
              <a:solidFill>
                <a:schemeClr val="tx2"/>
              </a:solidFill>
            </a:endParaRPr>
          </a:p>
        </p:txBody>
      </p:sp>
      <p:cxnSp>
        <p:nvCxnSpPr>
          <p:cNvPr id="19" name="Straight Arrow Connector 15"/>
          <p:cNvCxnSpPr>
            <a:cxnSpLocks noChangeShapeType="1"/>
          </p:cNvCxnSpPr>
          <p:nvPr/>
        </p:nvCxnSpPr>
        <p:spPr bwMode="auto">
          <a:xfrm>
            <a:off x="1978318" y="1685046"/>
            <a:ext cx="485776" cy="1"/>
          </a:xfrm>
          <a:prstGeom prst="straightConnector1">
            <a:avLst/>
          </a:prstGeom>
          <a:ln>
            <a:headEnd/>
            <a:tailEnd type="arrow" w="med" len="me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722583" y="1350443"/>
            <a:ext cx="856106" cy="338554"/>
          </a:xfrm>
          <a:prstGeom prst="rect">
            <a:avLst/>
          </a:prstGeom>
          <a:noFill/>
        </p:spPr>
        <p:txBody>
          <a:bodyPr wrap="square" rtlCol="0">
            <a:spAutoFit/>
          </a:bodyPr>
          <a:lstStyle/>
          <a:p>
            <a:r>
              <a:rPr lang="en-US" sz="1600" dirty="0" smtClean="0">
                <a:solidFill>
                  <a:schemeClr val="tx2"/>
                </a:solidFill>
              </a:rPr>
              <a:t>2.5mA</a:t>
            </a:r>
            <a:endParaRPr lang="en-US" dirty="0">
              <a:solidFill>
                <a:schemeClr val="tx2"/>
              </a:solidFill>
            </a:endParaRPr>
          </a:p>
        </p:txBody>
      </p:sp>
      <p:cxnSp>
        <p:nvCxnSpPr>
          <p:cNvPr id="23" name="Straight Arrow Connector 15"/>
          <p:cNvCxnSpPr>
            <a:cxnSpLocks noChangeShapeType="1"/>
          </p:cNvCxnSpPr>
          <p:nvPr/>
        </p:nvCxnSpPr>
        <p:spPr bwMode="auto">
          <a:xfrm>
            <a:off x="2712888" y="1692398"/>
            <a:ext cx="485776" cy="1"/>
          </a:xfrm>
          <a:prstGeom prst="straightConnector1">
            <a:avLst/>
          </a:prstGeom>
          <a:ln>
            <a:headEnd/>
            <a:tailEnd type="arrow"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476346" y="1357795"/>
            <a:ext cx="888710" cy="338554"/>
          </a:xfrm>
          <a:prstGeom prst="rect">
            <a:avLst/>
          </a:prstGeom>
          <a:noFill/>
        </p:spPr>
        <p:txBody>
          <a:bodyPr wrap="square" rtlCol="0">
            <a:spAutoFit/>
          </a:bodyPr>
          <a:lstStyle/>
          <a:p>
            <a:r>
              <a:rPr lang="en-US" sz="1600" dirty="0" smtClean="0">
                <a:solidFill>
                  <a:schemeClr val="tx2"/>
                </a:solidFill>
              </a:rPr>
              <a:t>1.25mA</a:t>
            </a:r>
            <a:endParaRPr lang="en-US" dirty="0">
              <a:solidFill>
                <a:schemeClr val="tx2"/>
              </a:solidFill>
            </a:endParaRPr>
          </a:p>
        </p:txBody>
      </p:sp>
      <p:cxnSp>
        <p:nvCxnSpPr>
          <p:cNvPr id="25" name="Straight Arrow Connector 15"/>
          <p:cNvCxnSpPr>
            <a:cxnSpLocks noChangeShapeType="1"/>
          </p:cNvCxnSpPr>
          <p:nvPr/>
        </p:nvCxnSpPr>
        <p:spPr bwMode="auto">
          <a:xfrm>
            <a:off x="3474888" y="1682873"/>
            <a:ext cx="485776" cy="1"/>
          </a:xfrm>
          <a:prstGeom prst="straightConnector1">
            <a:avLst/>
          </a:prstGeom>
          <a:ln>
            <a:headEnd/>
            <a:tailEnd type="arrow"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360293" y="1348270"/>
            <a:ext cx="773872" cy="338554"/>
          </a:xfrm>
          <a:prstGeom prst="rect">
            <a:avLst/>
          </a:prstGeom>
          <a:noFill/>
        </p:spPr>
        <p:txBody>
          <a:bodyPr wrap="square" rtlCol="0">
            <a:spAutoFit/>
          </a:bodyPr>
          <a:lstStyle/>
          <a:p>
            <a:r>
              <a:rPr lang="en-US" sz="1600" dirty="0" smtClean="0">
                <a:solidFill>
                  <a:schemeClr val="tx2"/>
                </a:solidFill>
              </a:rPr>
              <a:t>625uA</a:t>
            </a:r>
            <a:endParaRPr lang="en-US" dirty="0">
              <a:solidFill>
                <a:schemeClr val="tx2"/>
              </a:solidFill>
            </a:endParaRPr>
          </a:p>
        </p:txBody>
      </p:sp>
      <p:cxnSp>
        <p:nvCxnSpPr>
          <p:cNvPr id="35" name="Straight Arrow Connector 15"/>
          <p:cNvCxnSpPr>
            <a:cxnSpLocks noChangeShapeType="1"/>
          </p:cNvCxnSpPr>
          <p:nvPr/>
        </p:nvCxnSpPr>
        <p:spPr bwMode="auto">
          <a:xfrm>
            <a:off x="2471583" y="2867507"/>
            <a:ext cx="0" cy="334604"/>
          </a:xfrm>
          <a:prstGeom prst="straightConnector1">
            <a:avLst/>
          </a:prstGeom>
          <a:ln>
            <a:headEnd/>
            <a:tailEnd type="arrow" w="med" len="med"/>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rot="16200000">
            <a:off x="1855943" y="2877033"/>
            <a:ext cx="892029" cy="338554"/>
          </a:xfrm>
          <a:prstGeom prst="rect">
            <a:avLst/>
          </a:prstGeom>
          <a:noFill/>
        </p:spPr>
        <p:txBody>
          <a:bodyPr wrap="square" rtlCol="0">
            <a:spAutoFit/>
          </a:bodyPr>
          <a:lstStyle/>
          <a:p>
            <a:r>
              <a:rPr lang="en-US" sz="1600" dirty="0" smtClean="0">
                <a:solidFill>
                  <a:schemeClr val="tx2"/>
                </a:solidFill>
              </a:rPr>
              <a:t>1.25mA</a:t>
            </a:r>
            <a:endParaRPr lang="en-US" dirty="0">
              <a:solidFill>
                <a:schemeClr val="tx2"/>
              </a:solidFill>
            </a:endParaRPr>
          </a:p>
        </p:txBody>
      </p:sp>
      <p:cxnSp>
        <p:nvCxnSpPr>
          <p:cNvPr id="39" name="Straight Arrow Connector 15"/>
          <p:cNvCxnSpPr>
            <a:cxnSpLocks noChangeShapeType="1"/>
          </p:cNvCxnSpPr>
          <p:nvPr/>
        </p:nvCxnSpPr>
        <p:spPr bwMode="auto">
          <a:xfrm>
            <a:off x="3251206" y="2867496"/>
            <a:ext cx="0" cy="334604"/>
          </a:xfrm>
          <a:prstGeom prst="straightConnector1">
            <a:avLst/>
          </a:prstGeom>
          <a:ln>
            <a:headEnd/>
            <a:tailEnd type="arrow" w="med" len="med"/>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rot="16200000">
            <a:off x="2681449" y="2867496"/>
            <a:ext cx="818996" cy="338554"/>
          </a:xfrm>
          <a:prstGeom prst="rect">
            <a:avLst/>
          </a:prstGeom>
          <a:noFill/>
        </p:spPr>
        <p:txBody>
          <a:bodyPr wrap="square" rtlCol="0">
            <a:spAutoFit/>
          </a:bodyPr>
          <a:lstStyle/>
          <a:p>
            <a:r>
              <a:rPr lang="en-US" sz="1600" dirty="0" smtClean="0">
                <a:solidFill>
                  <a:schemeClr val="tx2"/>
                </a:solidFill>
              </a:rPr>
              <a:t>625uA</a:t>
            </a:r>
            <a:endParaRPr lang="en-US" dirty="0">
              <a:solidFill>
                <a:schemeClr val="tx2"/>
              </a:solidFill>
            </a:endParaRPr>
          </a:p>
        </p:txBody>
      </p:sp>
      <p:cxnSp>
        <p:nvCxnSpPr>
          <p:cNvPr id="41" name="Straight Arrow Connector 15"/>
          <p:cNvCxnSpPr>
            <a:cxnSpLocks noChangeShapeType="1"/>
          </p:cNvCxnSpPr>
          <p:nvPr/>
        </p:nvCxnSpPr>
        <p:spPr bwMode="auto">
          <a:xfrm>
            <a:off x="4008523" y="2867496"/>
            <a:ext cx="0" cy="334604"/>
          </a:xfrm>
          <a:prstGeom prst="straightConnector1">
            <a:avLst/>
          </a:prstGeom>
          <a:ln>
            <a:headEnd/>
            <a:tailEnd type="arrow" w="med" len="med"/>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rot="16200000">
            <a:off x="3372083" y="2867496"/>
            <a:ext cx="990367" cy="338554"/>
          </a:xfrm>
          <a:prstGeom prst="rect">
            <a:avLst/>
          </a:prstGeom>
          <a:noFill/>
        </p:spPr>
        <p:txBody>
          <a:bodyPr wrap="square" rtlCol="0">
            <a:spAutoFit/>
          </a:bodyPr>
          <a:lstStyle/>
          <a:p>
            <a:r>
              <a:rPr lang="en-US" sz="1600" dirty="0" smtClean="0">
                <a:solidFill>
                  <a:schemeClr val="tx2"/>
                </a:solidFill>
              </a:rPr>
              <a:t>312.5uA</a:t>
            </a:r>
            <a:endParaRPr lang="en-US" dirty="0">
              <a:solidFill>
                <a:schemeClr val="tx2"/>
              </a:solidFill>
            </a:endParaRPr>
          </a:p>
        </p:txBody>
      </p:sp>
      <p:cxnSp>
        <p:nvCxnSpPr>
          <p:cNvPr id="43" name="Straight Arrow Connector 15"/>
          <p:cNvCxnSpPr>
            <a:cxnSpLocks noChangeShapeType="1"/>
          </p:cNvCxnSpPr>
          <p:nvPr/>
        </p:nvCxnSpPr>
        <p:spPr bwMode="auto">
          <a:xfrm>
            <a:off x="4770603" y="2867496"/>
            <a:ext cx="0" cy="334604"/>
          </a:xfrm>
          <a:prstGeom prst="straightConnector1">
            <a:avLst/>
          </a:prstGeom>
          <a:ln>
            <a:headEnd/>
            <a:tailEnd type="arrow" w="med" len="med"/>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rot="16200000">
            <a:off x="4110349" y="2867496"/>
            <a:ext cx="1009336" cy="338554"/>
          </a:xfrm>
          <a:prstGeom prst="rect">
            <a:avLst/>
          </a:prstGeom>
          <a:noFill/>
        </p:spPr>
        <p:txBody>
          <a:bodyPr wrap="square" rtlCol="0">
            <a:spAutoFit/>
          </a:bodyPr>
          <a:lstStyle/>
          <a:p>
            <a:r>
              <a:rPr lang="en-US" sz="1600" dirty="0" smtClean="0">
                <a:solidFill>
                  <a:schemeClr val="tx2"/>
                </a:solidFill>
              </a:rPr>
              <a:t>312.5uA</a:t>
            </a:r>
            <a:endParaRPr lang="en-US" dirty="0">
              <a:solidFill>
                <a:schemeClr val="tx2"/>
              </a:solidFill>
            </a:endParaRPr>
          </a:p>
        </p:txBody>
      </p:sp>
      <p:cxnSp>
        <p:nvCxnSpPr>
          <p:cNvPr id="45" name="Straight Arrow Connector 15"/>
          <p:cNvCxnSpPr>
            <a:cxnSpLocks noChangeShapeType="1"/>
          </p:cNvCxnSpPr>
          <p:nvPr/>
        </p:nvCxnSpPr>
        <p:spPr bwMode="auto">
          <a:xfrm>
            <a:off x="1665139" y="2872270"/>
            <a:ext cx="0" cy="334604"/>
          </a:xfrm>
          <a:prstGeom prst="straightConnector1">
            <a:avLst/>
          </a:prstGeom>
          <a:ln>
            <a:headEnd/>
            <a:tailEnd type="arrow" w="med" len="med"/>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rot="16200000">
            <a:off x="1042999" y="2872270"/>
            <a:ext cx="789133" cy="338554"/>
          </a:xfrm>
          <a:prstGeom prst="rect">
            <a:avLst/>
          </a:prstGeom>
          <a:noFill/>
        </p:spPr>
        <p:txBody>
          <a:bodyPr wrap="square" rtlCol="0">
            <a:spAutoFit/>
          </a:bodyPr>
          <a:lstStyle/>
          <a:p>
            <a:r>
              <a:rPr lang="en-US" sz="1600" dirty="0" smtClean="0">
                <a:solidFill>
                  <a:schemeClr val="tx2"/>
                </a:solidFill>
              </a:rPr>
              <a:t>2.5mA</a:t>
            </a:r>
            <a:endParaRPr lang="en-US" dirty="0">
              <a:solidFill>
                <a:schemeClr val="tx2"/>
              </a:solidFill>
            </a:endParaRPr>
          </a:p>
        </p:txBody>
      </p:sp>
      <p:sp>
        <p:nvSpPr>
          <p:cNvPr id="48" name="TextBox 47"/>
          <p:cNvSpPr txBox="1"/>
          <p:nvPr/>
        </p:nvSpPr>
        <p:spPr>
          <a:xfrm>
            <a:off x="3960664" y="4529620"/>
            <a:ext cx="264085" cy="338554"/>
          </a:xfrm>
          <a:prstGeom prst="rect">
            <a:avLst/>
          </a:prstGeom>
          <a:noFill/>
        </p:spPr>
        <p:txBody>
          <a:bodyPr wrap="square" rtlCol="0">
            <a:spAutoFit/>
          </a:bodyPr>
          <a:lstStyle/>
          <a:p>
            <a:r>
              <a:rPr lang="en-US" sz="1600" dirty="0" smtClean="0">
                <a:solidFill>
                  <a:schemeClr val="tx2"/>
                </a:solidFill>
              </a:rPr>
              <a:t>0</a:t>
            </a:r>
            <a:endParaRPr lang="en-US" dirty="0">
              <a:solidFill>
                <a:schemeClr val="tx2"/>
              </a:solidFill>
            </a:endParaRPr>
          </a:p>
        </p:txBody>
      </p:sp>
      <p:sp>
        <p:nvSpPr>
          <p:cNvPr id="49" name="TextBox 48"/>
          <p:cNvSpPr txBox="1"/>
          <p:nvPr/>
        </p:nvSpPr>
        <p:spPr>
          <a:xfrm>
            <a:off x="3170622" y="4529620"/>
            <a:ext cx="264085" cy="338554"/>
          </a:xfrm>
          <a:prstGeom prst="rect">
            <a:avLst/>
          </a:prstGeom>
          <a:noFill/>
        </p:spPr>
        <p:txBody>
          <a:bodyPr wrap="square" rtlCol="0">
            <a:spAutoFit/>
          </a:bodyPr>
          <a:lstStyle/>
          <a:p>
            <a:r>
              <a:rPr lang="en-US" sz="1600" dirty="0">
                <a:solidFill>
                  <a:schemeClr val="tx2"/>
                </a:solidFill>
              </a:rPr>
              <a:t>1</a:t>
            </a:r>
            <a:endParaRPr lang="en-US" dirty="0">
              <a:solidFill>
                <a:schemeClr val="tx2"/>
              </a:solidFill>
            </a:endParaRPr>
          </a:p>
        </p:txBody>
      </p:sp>
      <p:sp>
        <p:nvSpPr>
          <p:cNvPr id="50" name="TextBox 49"/>
          <p:cNvSpPr txBox="1"/>
          <p:nvPr/>
        </p:nvSpPr>
        <p:spPr>
          <a:xfrm>
            <a:off x="2380581" y="4529620"/>
            <a:ext cx="264085" cy="338554"/>
          </a:xfrm>
          <a:prstGeom prst="rect">
            <a:avLst/>
          </a:prstGeom>
          <a:noFill/>
        </p:spPr>
        <p:txBody>
          <a:bodyPr wrap="square" rtlCol="0">
            <a:spAutoFit/>
          </a:bodyPr>
          <a:lstStyle/>
          <a:p>
            <a:r>
              <a:rPr lang="en-US" sz="1600" dirty="0" smtClean="0">
                <a:solidFill>
                  <a:schemeClr val="tx2"/>
                </a:solidFill>
              </a:rPr>
              <a:t>0</a:t>
            </a:r>
            <a:endParaRPr lang="en-US" dirty="0">
              <a:solidFill>
                <a:schemeClr val="tx2"/>
              </a:solidFill>
            </a:endParaRPr>
          </a:p>
        </p:txBody>
      </p:sp>
      <p:sp>
        <p:nvSpPr>
          <p:cNvPr id="51" name="TextBox 50"/>
          <p:cNvSpPr txBox="1"/>
          <p:nvPr/>
        </p:nvSpPr>
        <p:spPr>
          <a:xfrm>
            <a:off x="1590540" y="4529620"/>
            <a:ext cx="264085" cy="338554"/>
          </a:xfrm>
          <a:prstGeom prst="rect">
            <a:avLst/>
          </a:prstGeom>
          <a:noFill/>
        </p:spPr>
        <p:txBody>
          <a:bodyPr wrap="square" rtlCol="0">
            <a:spAutoFit/>
          </a:bodyPr>
          <a:lstStyle/>
          <a:p>
            <a:r>
              <a:rPr lang="en-US" sz="1600" dirty="0">
                <a:solidFill>
                  <a:schemeClr val="tx2"/>
                </a:solidFill>
              </a:rPr>
              <a:t>1</a:t>
            </a:r>
            <a:endParaRPr lang="en-US" dirty="0">
              <a:solidFill>
                <a:schemeClr val="tx2"/>
              </a:solidFill>
            </a:endParaRPr>
          </a:p>
        </p:txBody>
      </p:sp>
      <p:sp>
        <p:nvSpPr>
          <p:cNvPr id="52" name="TextBox 51"/>
          <p:cNvSpPr txBox="1"/>
          <p:nvPr/>
        </p:nvSpPr>
        <p:spPr>
          <a:xfrm>
            <a:off x="3800591" y="4801499"/>
            <a:ext cx="698511" cy="338554"/>
          </a:xfrm>
          <a:prstGeom prst="rect">
            <a:avLst/>
          </a:prstGeom>
          <a:noFill/>
        </p:spPr>
        <p:txBody>
          <a:bodyPr wrap="square" rtlCol="0">
            <a:spAutoFit/>
          </a:bodyPr>
          <a:lstStyle/>
          <a:p>
            <a:r>
              <a:rPr lang="en-US" sz="1600" b="1" dirty="0" smtClean="0">
                <a:solidFill>
                  <a:schemeClr val="tx2"/>
                </a:solidFill>
              </a:rPr>
              <a:t>MSB</a:t>
            </a:r>
            <a:endParaRPr lang="en-US" b="1" dirty="0">
              <a:solidFill>
                <a:schemeClr val="tx2"/>
              </a:solidFill>
            </a:endParaRPr>
          </a:p>
        </p:txBody>
      </p:sp>
      <p:sp>
        <p:nvSpPr>
          <p:cNvPr id="53" name="TextBox 52"/>
          <p:cNvSpPr txBox="1"/>
          <p:nvPr/>
        </p:nvSpPr>
        <p:spPr>
          <a:xfrm>
            <a:off x="1420952" y="4801499"/>
            <a:ext cx="698511" cy="338554"/>
          </a:xfrm>
          <a:prstGeom prst="rect">
            <a:avLst/>
          </a:prstGeom>
          <a:noFill/>
        </p:spPr>
        <p:txBody>
          <a:bodyPr wrap="square" rtlCol="0">
            <a:spAutoFit/>
          </a:bodyPr>
          <a:lstStyle/>
          <a:p>
            <a:r>
              <a:rPr lang="en-US" sz="1600" b="1" dirty="0" smtClean="0">
                <a:solidFill>
                  <a:schemeClr val="tx2"/>
                </a:solidFill>
              </a:rPr>
              <a:t>LSB</a:t>
            </a:r>
            <a:endParaRPr lang="en-US" b="1" dirty="0">
              <a:solidFill>
                <a:schemeClr val="tx2"/>
              </a:solidFill>
            </a:endParaRPr>
          </a:p>
        </p:txBody>
      </p:sp>
      <p:cxnSp>
        <p:nvCxnSpPr>
          <p:cNvPr id="54" name="Straight Arrow Connector 15"/>
          <p:cNvCxnSpPr>
            <a:cxnSpLocks noChangeShapeType="1"/>
          </p:cNvCxnSpPr>
          <p:nvPr/>
        </p:nvCxnSpPr>
        <p:spPr bwMode="auto">
          <a:xfrm>
            <a:off x="5036988" y="4016498"/>
            <a:ext cx="485776" cy="1"/>
          </a:xfrm>
          <a:prstGeom prst="straightConnector1">
            <a:avLst/>
          </a:prstGeom>
          <a:ln>
            <a:headEnd/>
            <a:tailEnd type="arrow" w="med" len="med"/>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4922391" y="4005745"/>
            <a:ext cx="1049783" cy="338554"/>
          </a:xfrm>
          <a:prstGeom prst="rect">
            <a:avLst/>
          </a:prstGeom>
          <a:noFill/>
        </p:spPr>
        <p:txBody>
          <a:bodyPr wrap="square" rtlCol="0">
            <a:spAutoFit/>
          </a:bodyPr>
          <a:lstStyle/>
          <a:p>
            <a:r>
              <a:rPr lang="en-US" sz="1600" dirty="0" smtClean="0">
                <a:solidFill>
                  <a:schemeClr val="tx2"/>
                </a:solidFill>
              </a:rPr>
              <a:t>3.125mA</a:t>
            </a:r>
            <a:endParaRPr lang="en-US" dirty="0">
              <a:solidFill>
                <a:schemeClr val="tx2"/>
              </a:solidFill>
            </a:endParaRPr>
          </a:p>
        </p:txBody>
      </p:sp>
      <p:cxnSp>
        <p:nvCxnSpPr>
          <p:cNvPr id="58" name="Straight Arrow Connector 15"/>
          <p:cNvCxnSpPr>
            <a:cxnSpLocks noChangeShapeType="1"/>
          </p:cNvCxnSpPr>
          <p:nvPr/>
        </p:nvCxnSpPr>
        <p:spPr bwMode="auto">
          <a:xfrm>
            <a:off x="6227613" y="3826928"/>
            <a:ext cx="485776" cy="1"/>
          </a:xfrm>
          <a:prstGeom prst="straightConnector1">
            <a:avLst/>
          </a:prstGeom>
          <a:ln>
            <a:headEnd/>
            <a:tailEnd type="arrow" w="med" len="med"/>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6217792" y="3511375"/>
            <a:ext cx="525907" cy="338554"/>
          </a:xfrm>
          <a:prstGeom prst="rect">
            <a:avLst/>
          </a:prstGeom>
          <a:noFill/>
        </p:spPr>
        <p:txBody>
          <a:bodyPr wrap="square" rtlCol="0">
            <a:spAutoFit/>
          </a:bodyPr>
          <a:lstStyle/>
          <a:p>
            <a:r>
              <a:rPr lang="en-US" sz="1600" dirty="0" smtClean="0">
                <a:solidFill>
                  <a:schemeClr val="tx2"/>
                </a:solidFill>
              </a:rPr>
              <a:t>0A</a:t>
            </a:r>
            <a:endParaRPr lang="en-US" dirty="0">
              <a:solidFill>
                <a:schemeClr val="tx2"/>
              </a:solidFill>
            </a:endParaRPr>
          </a:p>
        </p:txBody>
      </p:sp>
      <p:cxnSp>
        <p:nvCxnSpPr>
          <p:cNvPr id="60" name="Straight Arrow Connector 15"/>
          <p:cNvCxnSpPr>
            <a:cxnSpLocks noChangeShapeType="1"/>
          </p:cNvCxnSpPr>
          <p:nvPr/>
        </p:nvCxnSpPr>
        <p:spPr bwMode="auto">
          <a:xfrm rot="16200000">
            <a:off x="5100772" y="2441770"/>
            <a:ext cx="485776" cy="1"/>
          </a:xfrm>
          <a:prstGeom prst="straightConnector1">
            <a:avLst/>
          </a:prstGeom>
          <a:ln>
            <a:headEnd/>
            <a:tailEnd type="arrow" w="med" len="med"/>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rot="16200000">
            <a:off x="4681375" y="2431017"/>
            <a:ext cx="1049783" cy="338554"/>
          </a:xfrm>
          <a:prstGeom prst="rect">
            <a:avLst/>
          </a:prstGeom>
          <a:noFill/>
        </p:spPr>
        <p:txBody>
          <a:bodyPr wrap="square" rtlCol="0">
            <a:spAutoFit/>
          </a:bodyPr>
          <a:lstStyle/>
          <a:p>
            <a:r>
              <a:rPr lang="en-US" sz="1600" dirty="0" smtClean="0">
                <a:solidFill>
                  <a:schemeClr val="tx2"/>
                </a:solidFill>
              </a:rPr>
              <a:t>3.125mA</a:t>
            </a:r>
            <a:endParaRPr lang="en-US" dirty="0">
              <a:solidFill>
                <a:schemeClr val="tx2"/>
              </a:solidFill>
            </a:endParaRPr>
          </a:p>
        </p:txBody>
      </p:sp>
      <p:cxnSp>
        <p:nvCxnSpPr>
          <p:cNvPr id="63" name="Straight Arrow Connector 15"/>
          <p:cNvCxnSpPr>
            <a:cxnSpLocks noChangeShapeType="1"/>
          </p:cNvCxnSpPr>
          <p:nvPr/>
        </p:nvCxnSpPr>
        <p:spPr bwMode="auto">
          <a:xfrm flipH="1">
            <a:off x="6879460" y="2103966"/>
            <a:ext cx="449410" cy="0"/>
          </a:xfrm>
          <a:prstGeom prst="straightConnector1">
            <a:avLst/>
          </a:prstGeom>
          <a:ln>
            <a:headEnd/>
            <a:tailEnd type="arrow" w="med" len="med"/>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6623639" y="2093212"/>
            <a:ext cx="1049783" cy="338554"/>
          </a:xfrm>
          <a:prstGeom prst="rect">
            <a:avLst/>
          </a:prstGeom>
          <a:noFill/>
        </p:spPr>
        <p:txBody>
          <a:bodyPr wrap="square" rtlCol="0">
            <a:spAutoFit/>
          </a:bodyPr>
          <a:lstStyle/>
          <a:p>
            <a:r>
              <a:rPr lang="en-US" sz="1600" dirty="0" smtClean="0">
                <a:solidFill>
                  <a:schemeClr val="tx2"/>
                </a:solidFill>
              </a:rPr>
              <a:t>3.125mA</a:t>
            </a:r>
            <a:endParaRPr lang="en-US" dirty="0">
              <a:solidFill>
                <a:schemeClr val="tx2"/>
              </a:solidFill>
            </a:endParaRPr>
          </a:p>
        </p:txBody>
      </p:sp>
      <p:sp>
        <p:nvSpPr>
          <p:cNvPr id="68" name="TextBox 67"/>
          <p:cNvSpPr txBox="1"/>
          <p:nvPr/>
        </p:nvSpPr>
        <p:spPr>
          <a:xfrm>
            <a:off x="7908479" y="3404236"/>
            <a:ext cx="1049783" cy="338554"/>
          </a:xfrm>
          <a:prstGeom prst="rect">
            <a:avLst/>
          </a:prstGeom>
          <a:noFill/>
        </p:spPr>
        <p:txBody>
          <a:bodyPr wrap="square" rtlCol="0">
            <a:spAutoFit/>
          </a:bodyPr>
          <a:lstStyle/>
          <a:p>
            <a:r>
              <a:rPr lang="en-US" sz="1600" dirty="0" smtClean="0">
                <a:solidFill>
                  <a:schemeClr val="tx2"/>
                </a:solidFill>
              </a:rPr>
              <a:t>-3.125V</a:t>
            </a:r>
            <a:endParaRPr lang="en-US" dirty="0">
              <a:solidFill>
                <a:schemeClr val="tx2"/>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500"/>
                                        <p:tgtEl>
                                          <p:spTgt spid="4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fade">
                                      <p:cBhvr>
                                        <p:cTn id="38" dur="500"/>
                                        <p:tgtEl>
                                          <p:spTgt spid="36"/>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par>
                                <p:cTn id="47" presetID="10" presetClass="entr" presetSubtype="0" fill="hold"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500"/>
                                        <p:tgtEl>
                                          <p:spTgt spid="4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fade">
                                      <p:cBhvr>
                                        <p:cTn id="57" dur="500"/>
                                        <p:tgtEl>
                                          <p:spTgt spid="4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fade">
                                      <p:cBhvr>
                                        <p:cTn id="60" dur="500"/>
                                        <p:tgtEl>
                                          <p:spTgt spid="42"/>
                                        </p:tgtEl>
                                      </p:cBhvr>
                                    </p:animEffect>
                                  </p:childTnLst>
                                </p:cTn>
                              </p:par>
                              <p:par>
                                <p:cTn id="61" presetID="10" presetClass="entr" presetSubtype="0" fill="hold" nodeType="with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fade">
                                      <p:cBhvr>
                                        <p:cTn id="63" dur="500"/>
                                        <p:tgtEl>
                                          <p:spTgt spid="4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fade">
                                      <p:cBhvr>
                                        <p:cTn id="66" dur="500"/>
                                        <p:tgtEl>
                                          <p:spTgt spid="44"/>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96268"/>
                                        </p:tgtEl>
                                        <p:attrNameLst>
                                          <p:attrName>style.visibility</p:attrName>
                                        </p:attrNameLst>
                                      </p:cBhvr>
                                      <p:to>
                                        <p:strVal val="visible"/>
                                      </p:to>
                                    </p:set>
                                    <p:animEffect transition="in" filter="fade">
                                      <p:cBhvr>
                                        <p:cTn id="71" dur="500"/>
                                        <p:tgtEl>
                                          <p:spTgt spid="96268"/>
                                        </p:tgtEl>
                                      </p:cBhvr>
                                    </p:animEffect>
                                  </p:childTnLst>
                                </p:cTn>
                              </p:par>
                              <p:par>
                                <p:cTn id="72" presetID="10" presetClass="exit" presetSubtype="0" fill="hold" nodeType="withEffect">
                                  <p:stCondLst>
                                    <p:cond delay="0"/>
                                  </p:stCondLst>
                                  <p:childTnLst>
                                    <p:animEffect transition="out" filter="fade">
                                      <p:cBhvr>
                                        <p:cTn id="73" dur="500"/>
                                        <p:tgtEl>
                                          <p:spTgt spid="35"/>
                                        </p:tgtEl>
                                      </p:cBhvr>
                                    </p:animEffect>
                                    <p:set>
                                      <p:cBhvr>
                                        <p:cTn id="74" dur="1" fill="hold">
                                          <p:stCondLst>
                                            <p:cond delay="499"/>
                                          </p:stCondLst>
                                        </p:cTn>
                                        <p:tgtEl>
                                          <p:spTgt spid="35"/>
                                        </p:tgtEl>
                                        <p:attrNameLst>
                                          <p:attrName>style.visibility</p:attrName>
                                        </p:attrNameLst>
                                      </p:cBhvr>
                                      <p:to>
                                        <p:strVal val="hidden"/>
                                      </p:to>
                                    </p:set>
                                  </p:childTnLst>
                                </p:cTn>
                              </p:par>
                              <p:par>
                                <p:cTn id="75" presetID="10" presetClass="exit" presetSubtype="0" fill="hold" grpId="1" nodeType="withEffect">
                                  <p:stCondLst>
                                    <p:cond delay="0"/>
                                  </p:stCondLst>
                                  <p:childTnLst>
                                    <p:animEffect transition="out" filter="fade">
                                      <p:cBhvr>
                                        <p:cTn id="76" dur="500"/>
                                        <p:tgtEl>
                                          <p:spTgt spid="36"/>
                                        </p:tgtEl>
                                      </p:cBhvr>
                                    </p:animEffect>
                                    <p:set>
                                      <p:cBhvr>
                                        <p:cTn id="77" dur="1" fill="hold">
                                          <p:stCondLst>
                                            <p:cond delay="499"/>
                                          </p:stCondLst>
                                        </p:cTn>
                                        <p:tgtEl>
                                          <p:spTgt spid="36"/>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41"/>
                                        </p:tgtEl>
                                      </p:cBhvr>
                                    </p:animEffect>
                                    <p:set>
                                      <p:cBhvr>
                                        <p:cTn id="80" dur="1" fill="hold">
                                          <p:stCondLst>
                                            <p:cond delay="499"/>
                                          </p:stCondLst>
                                        </p:cTn>
                                        <p:tgtEl>
                                          <p:spTgt spid="41"/>
                                        </p:tgtEl>
                                        <p:attrNameLst>
                                          <p:attrName>style.visibility</p:attrName>
                                        </p:attrNameLst>
                                      </p:cBhvr>
                                      <p:to>
                                        <p:strVal val="hidden"/>
                                      </p:to>
                                    </p:set>
                                  </p:childTnLst>
                                </p:cTn>
                              </p:par>
                              <p:par>
                                <p:cTn id="81" presetID="10" presetClass="exit" presetSubtype="0" fill="hold" grpId="1" nodeType="withEffect">
                                  <p:stCondLst>
                                    <p:cond delay="0"/>
                                  </p:stCondLst>
                                  <p:childTnLst>
                                    <p:animEffect transition="out" filter="fade">
                                      <p:cBhvr>
                                        <p:cTn id="82" dur="500"/>
                                        <p:tgtEl>
                                          <p:spTgt spid="42"/>
                                        </p:tgtEl>
                                      </p:cBhvr>
                                    </p:animEffect>
                                    <p:set>
                                      <p:cBhvr>
                                        <p:cTn id="83" dur="1" fill="hold">
                                          <p:stCondLst>
                                            <p:cond delay="499"/>
                                          </p:stCondLst>
                                        </p:cTn>
                                        <p:tgtEl>
                                          <p:spTgt spid="42"/>
                                        </p:tgtEl>
                                        <p:attrNameLst>
                                          <p:attrName>style.visibility</p:attrName>
                                        </p:attrNameLst>
                                      </p:cBhvr>
                                      <p:to>
                                        <p:strVal val="hidden"/>
                                      </p:to>
                                    </p:set>
                                  </p:childTnLst>
                                </p:cTn>
                              </p:par>
                              <p:par>
                                <p:cTn id="84" presetID="10" presetClass="exit" presetSubtype="0" fill="hold" nodeType="withEffect">
                                  <p:stCondLst>
                                    <p:cond delay="0"/>
                                  </p:stCondLst>
                                  <p:childTnLst>
                                    <p:animEffect transition="out" filter="fade">
                                      <p:cBhvr>
                                        <p:cTn id="85" dur="500"/>
                                        <p:tgtEl>
                                          <p:spTgt spid="43"/>
                                        </p:tgtEl>
                                      </p:cBhvr>
                                    </p:animEffect>
                                    <p:set>
                                      <p:cBhvr>
                                        <p:cTn id="86" dur="1" fill="hold">
                                          <p:stCondLst>
                                            <p:cond delay="499"/>
                                          </p:stCondLst>
                                        </p:cTn>
                                        <p:tgtEl>
                                          <p:spTgt spid="43"/>
                                        </p:tgtEl>
                                        <p:attrNameLst>
                                          <p:attrName>style.visibility</p:attrName>
                                        </p:attrNameLst>
                                      </p:cBhvr>
                                      <p:to>
                                        <p:strVal val="hidden"/>
                                      </p:to>
                                    </p:set>
                                  </p:childTnLst>
                                </p:cTn>
                              </p:par>
                              <p:par>
                                <p:cTn id="87" presetID="10" presetClass="exit" presetSubtype="0" fill="hold" grpId="1" nodeType="withEffect">
                                  <p:stCondLst>
                                    <p:cond delay="0"/>
                                  </p:stCondLst>
                                  <p:childTnLst>
                                    <p:animEffect transition="out" filter="fade">
                                      <p:cBhvr>
                                        <p:cTn id="88" dur="500"/>
                                        <p:tgtEl>
                                          <p:spTgt spid="44"/>
                                        </p:tgtEl>
                                      </p:cBhvr>
                                    </p:animEffect>
                                    <p:set>
                                      <p:cBhvr>
                                        <p:cTn id="89" dur="1" fill="hold">
                                          <p:stCondLst>
                                            <p:cond delay="499"/>
                                          </p:stCondLst>
                                        </p:cTn>
                                        <p:tgtEl>
                                          <p:spTgt spid="44"/>
                                        </p:tgtEl>
                                        <p:attrNameLst>
                                          <p:attrName>style.visibility</p:attrName>
                                        </p:attrNameLst>
                                      </p:cBhvr>
                                      <p:to>
                                        <p:strVal val="hidden"/>
                                      </p:to>
                                    </p:set>
                                  </p:childTnLst>
                                </p:cTn>
                              </p:par>
                              <p:par>
                                <p:cTn id="90" presetID="10" presetClass="entr" presetSubtype="0" fill="hold" grpId="0" nodeType="with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fade">
                                      <p:cBhvr>
                                        <p:cTn id="92" dur="500"/>
                                        <p:tgtEl>
                                          <p:spTgt spid="48"/>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fade">
                                      <p:cBhvr>
                                        <p:cTn id="98" dur="500"/>
                                        <p:tgtEl>
                                          <p:spTgt spid="5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51"/>
                                        </p:tgtEl>
                                        <p:attrNameLst>
                                          <p:attrName>style.visibility</p:attrName>
                                        </p:attrNameLst>
                                      </p:cBhvr>
                                      <p:to>
                                        <p:strVal val="visible"/>
                                      </p:to>
                                    </p:set>
                                    <p:animEffect transition="in" filter="fade">
                                      <p:cBhvr>
                                        <p:cTn id="101" dur="500"/>
                                        <p:tgtEl>
                                          <p:spTgt spid="51"/>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53"/>
                                        </p:tgtEl>
                                        <p:attrNameLst>
                                          <p:attrName>style.visibility</p:attrName>
                                        </p:attrNameLst>
                                      </p:cBhvr>
                                      <p:to>
                                        <p:strVal val="visible"/>
                                      </p:to>
                                    </p:set>
                                    <p:animEffect transition="in" filter="fade">
                                      <p:cBhvr>
                                        <p:cTn id="104" dur="500"/>
                                        <p:tgtEl>
                                          <p:spTgt spid="53"/>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52"/>
                                        </p:tgtEl>
                                        <p:attrNameLst>
                                          <p:attrName>style.visibility</p:attrName>
                                        </p:attrNameLst>
                                      </p:cBhvr>
                                      <p:to>
                                        <p:strVal val="visible"/>
                                      </p:to>
                                    </p:set>
                                    <p:animEffect transition="in" filter="fade">
                                      <p:cBhvr>
                                        <p:cTn id="107" dur="500"/>
                                        <p:tgtEl>
                                          <p:spTgt spid="52"/>
                                        </p:tgtEl>
                                      </p:cBhvr>
                                    </p:animEffect>
                                  </p:childTnLst>
                                </p:cTn>
                              </p:par>
                              <p:par>
                                <p:cTn id="108" presetID="10" presetClass="entr" presetSubtype="0" fill="hold" nodeType="withEffect">
                                  <p:stCondLst>
                                    <p:cond delay="0"/>
                                  </p:stCondLst>
                                  <p:childTnLst>
                                    <p:set>
                                      <p:cBhvr>
                                        <p:cTn id="109" dur="1" fill="hold">
                                          <p:stCondLst>
                                            <p:cond delay="0"/>
                                          </p:stCondLst>
                                        </p:cTn>
                                        <p:tgtEl>
                                          <p:spTgt spid="54"/>
                                        </p:tgtEl>
                                        <p:attrNameLst>
                                          <p:attrName>style.visibility</p:attrName>
                                        </p:attrNameLst>
                                      </p:cBhvr>
                                      <p:to>
                                        <p:strVal val="visible"/>
                                      </p:to>
                                    </p:set>
                                    <p:animEffect transition="in" filter="fade">
                                      <p:cBhvr>
                                        <p:cTn id="110" dur="500"/>
                                        <p:tgtEl>
                                          <p:spTgt spid="54"/>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55"/>
                                        </p:tgtEl>
                                        <p:attrNameLst>
                                          <p:attrName>style.visibility</p:attrName>
                                        </p:attrNameLst>
                                      </p:cBhvr>
                                      <p:to>
                                        <p:strVal val="visible"/>
                                      </p:to>
                                    </p:set>
                                    <p:animEffect transition="in" filter="fade">
                                      <p:cBhvr>
                                        <p:cTn id="113" dur="500"/>
                                        <p:tgtEl>
                                          <p:spTgt spid="55"/>
                                        </p:tgtEl>
                                      </p:cBhvr>
                                    </p:animEffec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nodeType="clickEffect">
                                  <p:stCondLst>
                                    <p:cond delay="0"/>
                                  </p:stCondLst>
                                  <p:childTnLst>
                                    <p:set>
                                      <p:cBhvr>
                                        <p:cTn id="117" dur="1" fill="hold">
                                          <p:stCondLst>
                                            <p:cond delay="0"/>
                                          </p:stCondLst>
                                        </p:cTn>
                                        <p:tgtEl>
                                          <p:spTgt spid="58"/>
                                        </p:tgtEl>
                                        <p:attrNameLst>
                                          <p:attrName>style.visibility</p:attrName>
                                        </p:attrNameLst>
                                      </p:cBhvr>
                                      <p:to>
                                        <p:strVal val="visible"/>
                                      </p:to>
                                    </p:set>
                                    <p:animEffect transition="in" filter="fade">
                                      <p:cBhvr>
                                        <p:cTn id="118" dur="500"/>
                                        <p:tgtEl>
                                          <p:spTgt spid="58"/>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59"/>
                                        </p:tgtEl>
                                        <p:attrNameLst>
                                          <p:attrName>style.visibility</p:attrName>
                                        </p:attrNameLst>
                                      </p:cBhvr>
                                      <p:to>
                                        <p:strVal val="visible"/>
                                      </p:to>
                                    </p:set>
                                    <p:animEffect transition="in" filter="fade">
                                      <p:cBhvr>
                                        <p:cTn id="121" dur="500"/>
                                        <p:tgtEl>
                                          <p:spTgt spid="59"/>
                                        </p:tgtEl>
                                      </p:cBhvr>
                                    </p:animEffect>
                                  </p:childTnLst>
                                </p:cTn>
                              </p:par>
                              <p:par>
                                <p:cTn id="122" presetID="10" presetClass="entr" presetSubtype="0" fill="hold"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transition="in" filter="fade">
                                      <p:cBhvr>
                                        <p:cTn id="124" dur="500"/>
                                        <p:tgtEl>
                                          <p:spTgt spid="60"/>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61"/>
                                        </p:tgtEl>
                                        <p:attrNameLst>
                                          <p:attrName>style.visibility</p:attrName>
                                        </p:attrNameLst>
                                      </p:cBhvr>
                                      <p:to>
                                        <p:strVal val="visible"/>
                                      </p:to>
                                    </p:set>
                                    <p:animEffect transition="in" filter="fade">
                                      <p:cBhvr>
                                        <p:cTn id="127" dur="500"/>
                                        <p:tgtEl>
                                          <p:spTgt spid="61"/>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nodeType="clickEffect">
                                  <p:stCondLst>
                                    <p:cond delay="0"/>
                                  </p:stCondLst>
                                  <p:childTnLst>
                                    <p:set>
                                      <p:cBhvr>
                                        <p:cTn id="131" dur="1" fill="hold">
                                          <p:stCondLst>
                                            <p:cond delay="0"/>
                                          </p:stCondLst>
                                        </p:cTn>
                                        <p:tgtEl>
                                          <p:spTgt spid="63"/>
                                        </p:tgtEl>
                                        <p:attrNameLst>
                                          <p:attrName>style.visibility</p:attrName>
                                        </p:attrNameLst>
                                      </p:cBhvr>
                                      <p:to>
                                        <p:strVal val="visible"/>
                                      </p:to>
                                    </p:set>
                                    <p:animEffect transition="in" filter="fade">
                                      <p:cBhvr>
                                        <p:cTn id="132" dur="500"/>
                                        <p:tgtEl>
                                          <p:spTgt spid="63"/>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64"/>
                                        </p:tgtEl>
                                        <p:attrNameLst>
                                          <p:attrName>style.visibility</p:attrName>
                                        </p:attrNameLst>
                                      </p:cBhvr>
                                      <p:to>
                                        <p:strVal val="visible"/>
                                      </p:to>
                                    </p:set>
                                    <p:animEffect transition="in" filter="fade">
                                      <p:cBhvr>
                                        <p:cTn id="135" dur="500"/>
                                        <p:tgtEl>
                                          <p:spTgt spid="64"/>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68"/>
                                        </p:tgtEl>
                                        <p:attrNameLst>
                                          <p:attrName>style.visibility</p:attrName>
                                        </p:attrNameLst>
                                      </p:cBhvr>
                                      <p:to>
                                        <p:strVal val="visible"/>
                                      </p:to>
                                    </p:set>
                                    <p:animEffect transition="in" filter="fade">
                                      <p:cBhvr>
                                        <p:cTn id="138" dur="500"/>
                                        <p:tgtEl>
                                          <p:spTgt spid="68"/>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nodeType="clickEffect">
                                  <p:stCondLst>
                                    <p:cond delay="0"/>
                                  </p:stCondLst>
                                  <p:childTnLst>
                                    <p:set>
                                      <p:cBhvr>
                                        <p:cTn id="142" dur="1" fill="hold">
                                          <p:stCondLst>
                                            <p:cond delay="0"/>
                                          </p:stCondLst>
                                        </p:cTn>
                                        <p:tgtEl>
                                          <p:spTgt spid="3075"/>
                                        </p:tgtEl>
                                        <p:attrNameLst>
                                          <p:attrName>style.visibility</p:attrName>
                                        </p:attrNameLst>
                                      </p:cBhvr>
                                      <p:to>
                                        <p:strVal val="visible"/>
                                      </p:to>
                                    </p:set>
                                    <p:animEffect transition="in" filter="fade">
                                      <p:cBhvr>
                                        <p:cTn id="143" dur="5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0" grpId="0"/>
      <p:bldP spid="24" grpId="0"/>
      <p:bldP spid="26" grpId="0"/>
      <p:bldP spid="36" grpId="0"/>
      <p:bldP spid="36" grpId="1"/>
      <p:bldP spid="40" grpId="0"/>
      <p:bldP spid="42" grpId="0"/>
      <p:bldP spid="42" grpId="1"/>
      <p:bldP spid="44" grpId="0"/>
      <p:bldP spid="44" grpId="1"/>
      <p:bldP spid="46" grpId="0"/>
      <p:bldP spid="48" grpId="0"/>
      <p:bldP spid="49" grpId="0"/>
      <p:bldP spid="50" grpId="0"/>
      <p:bldP spid="51" grpId="0"/>
      <p:bldP spid="52" grpId="0"/>
      <p:bldP spid="53" grpId="0"/>
      <p:bldP spid="55" grpId="0"/>
      <p:bldP spid="59" grpId="0"/>
      <p:bldP spid="61" grpId="0"/>
      <p:bldP spid="64" grpId="0"/>
      <p:bldP spid="6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6"/>
          <p:cNvSpPr>
            <a:spLocks noGrp="1" noChangeArrowheads="1"/>
          </p:cNvSpPr>
          <p:nvPr>
            <p:ph type="ctrTitle" idx="4294967295"/>
          </p:nvPr>
        </p:nvSpPr>
        <p:spPr>
          <a:xfrm>
            <a:off x="685800" y="2130425"/>
            <a:ext cx="7772400" cy="1470025"/>
          </a:xfrm>
        </p:spPr>
        <p:txBody>
          <a:bodyPr lIns="92075" tIns="46038" rIns="92075" bIns="46038"/>
          <a:lstStyle/>
          <a:p>
            <a:pPr eaLnBrk="1" hangingPunct="1"/>
            <a:r>
              <a:rPr lang="en-US" dirty="0" smtClean="0"/>
              <a:t>DC MDAC Circuits and Analysis</a:t>
            </a:r>
          </a:p>
        </p:txBody>
      </p:sp>
      <p:pic>
        <p:nvPicPr>
          <p:cNvPr id="3" name="Picture 1"/>
          <p:cNvPicPr>
            <a:picLocks noChangeAspect="1" noChangeArrowheads="1"/>
          </p:cNvPicPr>
          <p:nvPr/>
        </p:nvPicPr>
        <p:blipFill>
          <a:blip r:embed="rId3" cstate="print"/>
          <a:srcRect/>
          <a:stretch>
            <a:fillRect/>
          </a:stretch>
        </p:blipFill>
        <p:spPr bwMode="auto">
          <a:xfrm>
            <a:off x="7332452" y="0"/>
            <a:ext cx="1811548" cy="769434"/>
          </a:xfrm>
          <a:prstGeom prst="rect">
            <a:avLst/>
          </a:prstGeom>
          <a:noFill/>
          <a:ln w="9525">
            <a:noFill/>
            <a:miter lim="800000"/>
            <a:headEnd/>
            <a:tailEnd/>
          </a:ln>
          <a:effectLst/>
        </p:spPr>
      </p:pic>
    </p:spTree>
    <p:extLst>
      <p:ext uri="{BB962C8B-B14F-4D97-AF65-F5344CB8AC3E}">
        <p14:creationId xmlns:p14="http://schemas.microsoft.com/office/powerpoint/2010/main" val="353466851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Two-Quadrant and Four-Quadrant MDACs</a:t>
            </a:r>
            <a:endParaRPr lang="en-US" dirty="0"/>
          </a:p>
        </p:txBody>
      </p:sp>
      <p:sp>
        <p:nvSpPr>
          <p:cNvPr id="3"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4266997235"/>
              </p:ext>
            </p:extLst>
          </p:nvPr>
        </p:nvGraphicFramePr>
        <p:xfrm>
          <a:off x="4587744" y="1497720"/>
          <a:ext cx="4083260" cy="4261248"/>
        </p:xfrm>
        <a:graphic>
          <a:graphicData uri="http://schemas.openxmlformats.org/presentationml/2006/ole">
            <mc:AlternateContent xmlns:mc="http://schemas.openxmlformats.org/markup-compatibility/2006">
              <mc:Choice xmlns:v="urn:schemas-microsoft-com:vml" Requires="v">
                <p:oleObj spid="_x0000_s101411" name="Visio" r:id="rId4" imgW="3714868" imgH="3876390" progId="Visio.Drawing.11">
                  <p:embed/>
                </p:oleObj>
              </mc:Choice>
              <mc:Fallback>
                <p:oleObj name="Visio" r:id="rId4" imgW="3714868" imgH="3876390" progId="Visio.Drawing.11">
                  <p:embed/>
                  <p:pic>
                    <p:nvPicPr>
                      <p:cNvPr id="0" name="Object 21"/>
                      <p:cNvPicPr>
                        <a:picLocks noChangeAspect="1" noChangeArrowheads="1"/>
                      </p:cNvPicPr>
                      <p:nvPr/>
                    </p:nvPicPr>
                    <p:blipFill>
                      <a:blip r:embed="rId5"/>
                      <a:srcRect/>
                      <a:stretch>
                        <a:fillRect/>
                      </a:stretch>
                    </p:blipFill>
                    <p:spPr bwMode="auto">
                      <a:xfrm>
                        <a:off x="4587744" y="1497720"/>
                        <a:ext cx="4083260" cy="4261248"/>
                      </a:xfrm>
                      <a:prstGeom prst="rect">
                        <a:avLst/>
                      </a:prstGeom>
                      <a:noFill/>
                    </p:spPr>
                  </p:pic>
                </p:oleObj>
              </mc:Fallback>
            </mc:AlternateContent>
          </a:graphicData>
        </a:graphic>
      </p:graphicFrame>
      <p:sp>
        <p:nvSpPr>
          <p:cNvPr id="9"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3064666643"/>
              </p:ext>
            </p:extLst>
          </p:nvPr>
        </p:nvGraphicFramePr>
        <p:xfrm>
          <a:off x="3531507" y="1497724"/>
          <a:ext cx="2123155" cy="4256769"/>
        </p:xfrm>
        <a:graphic>
          <a:graphicData uri="http://schemas.openxmlformats.org/presentationml/2006/ole">
            <mc:AlternateContent xmlns:mc="http://schemas.openxmlformats.org/markup-compatibility/2006">
              <mc:Choice xmlns:v="urn:schemas-microsoft-com:vml" Requires="v">
                <p:oleObj spid="_x0000_s101412" name="Visio" r:id="rId6" imgW="1934152" imgH="3879360" progId="Visio.Drawing.11">
                  <p:embed/>
                </p:oleObj>
              </mc:Choice>
              <mc:Fallback>
                <p:oleObj name="Visio" r:id="rId6" imgW="1934152" imgH="3879360" progId="Visio.Drawing.11">
                  <p:embed/>
                  <p:pic>
                    <p:nvPicPr>
                      <p:cNvPr id="0" name="Object 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31507" y="1497724"/>
                        <a:ext cx="2123155" cy="4256769"/>
                      </a:xfrm>
                      <a:prstGeom prst="rect">
                        <a:avLst/>
                      </a:prstGeom>
                      <a:noFill/>
                    </p:spPr>
                  </p:pic>
                </p:oleObj>
              </mc:Fallback>
            </mc:AlternateContent>
          </a:graphicData>
        </a:graphic>
      </p:graphicFrame>
    </p:spTree>
    <p:extLst>
      <p:ext uri="{BB962C8B-B14F-4D97-AF65-F5344CB8AC3E}">
        <p14:creationId xmlns:p14="http://schemas.microsoft.com/office/powerpoint/2010/main" val="1460850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1.38889E-6 6.66667E-6 L -0.26736 0.00232 " pathEditMode="relative" ptsTypes="AA">
                                      <p:cBhvr>
                                        <p:cTn id="6" dur="2000" fill="hold"/>
                                        <p:tgtEl>
                                          <p:spTgt spid="10"/>
                                        </p:tgtEl>
                                        <p:attrNameLst>
                                          <p:attrName>ppt_x</p:attrName>
                                          <p:attrName>ppt_y</p:attrName>
                                        </p:attrNameLst>
                                      </p:cBhvr>
                                    </p:animMotion>
                                  </p:childTnLst>
                                </p:cTn>
                              </p:par>
                            </p:childTnLst>
                          </p:cTn>
                        </p:par>
                        <p:par>
                          <p:cTn id="7" fill="hold">
                            <p:stCondLst>
                              <p:cond delay="2000"/>
                            </p:stCondLst>
                            <p:childTnLst>
                              <p:par>
                                <p:cTn id="8" presetID="10" presetClass="entr" presetSubtype="0" fill="hold" nodeType="after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EAEAE"/>
      </a:accent2>
      <a:accent3>
        <a:srgbClr val="117788"/>
      </a:accent3>
      <a:accent4>
        <a:srgbClr val="404040"/>
      </a:accent4>
      <a:accent5>
        <a:srgbClr val="7F7F7F"/>
      </a:accent5>
      <a:accent6>
        <a:srgbClr val="32B4CE"/>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47295</TotalTime>
  <Words>5941</Words>
  <Application>Microsoft Office PowerPoint</Application>
  <PresentationFormat>On-screen Show (4:3)</PresentationFormat>
  <Paragraphs>498</Paragraphs>
  <Slides>32</Slides>
  <Notes>32</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32</vt:i4>
      </vt:variant>
    </vt:vector>
  </HeadingPairs>
  <TitlesOfParts>
    <vt:vector size="36" baseType="lpstr">
      <vt:lpstr>FinalPowerpoint</vt:lpstr>
      <vt:lpstr>Equation</vt:lpstr>
      <vt:lpstr>Visio</vt:lpstr>
      <vt:lpstr>Microsoft Visio Drawing</vt:lpstr>
      <vt:lpstr>Multiplying DAC Essentials</vt:lpstr>
      <vt:lpstr>Agenda</vt:lpstr>
      <vt:lpstr>What is an MDAC?</vt:lpstr>
      <vt:lpstr>String DAC</vt:lpstr>
      <vt:lpstr>R-2R DAC</vt:lpstr>
      <vt:lpstr>Multiplying DAC (MDAC)</vt:lpstr>
      <vt:lpstr>MDAC I – V Conversion</vt:lpstr>
      <vt:lpstr>DC MDAC Circuits and Analysis</vt:lpstr>
      <vt:lpstr>Two-Quadrant and Four-Quadrant MDACs</vt:lpstr>
      <vt:lpstr>Simple Two-Quadrant Designs</vt:lpstr>
      <vt:lpstr>Simple Four-Quadrant Design</vt:lpstr>
      <vt:lpstr>±10V 4-Quadrant MDAC TI Precision Design</vt:lpstr>
      <vt:lpstr>Simple TINA-TI Simulation</vt:lpstr>
      <vt:lpstr>How to Analyze Modulation on Vos</vt:lpstr>
      <vt:lpstr>Example R-2R Ladder Architecture</vt:lpstr>
      <vt:lpstr>Nodal Equations</vt:lpstr>
      <vt:lpstr>Define Iout Input Impedance</vt:lpstr>
      <vt:lpstr>Define Iout Input Impedance</vt:lpstr>
      <vt:lpstr>Define Iout Input Impedance</vt:lpstr>
      <vt:lpstr>Input Bias Current</vt:lpstr>
      <vt:lpstr>How to pick the trans-impedance stage amplifier?</vt:lpstr>
      <vt:lpstr>MDAC Applications</vt:lpstr>
      <vt:lpstr>AC Attenuator</vt:lpstr>
      <vt:lpstr>Parasitic Frequency Attenuation </vt:lpstr>
      <vt:lpstr>AC Waveform Generator</vt:lpstr>
      <vt:lpstr>DC Load Module</vt:lpstr>
      <vt:lpstr>20mA Source/Sink</vt:lpstr>
      <vt:lpstr>Closing Information</vt:lpstr>
      <vt:lpstr>MDACs on www.ti.com</vt:lpstr>
      <vt:lpstr>PowerPoint Presentation</vt:lpstr>
      <vt:lpstr>2013 DAC Collateral</vt:lpstr>
      <vt:lpstr>Questions? Email: k-duke@ti.com</vt:lpstr>
    </vt:vector>
  </TitlesOfParts>
  <Company>Texas Instruments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here</dc:title>
  <dc:creator>Greene, Matt</dc:creator>
  <cp:lastModifiedBy>Duke, Kevin</cp:lastModifiedBy>
  <cp:revision>372</cp:revision>
  <dcterms:created xsi:type="dcterms:W3CDTF">2007-12-19T20:51:45Z</dcterms:created>
  <dcterms:modified xsi:type="dcterms:W3CDTF">2013-10-31T17:31:45Z</dcterms:modified>
</cp:coreProperties>
</file>